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41" r:id="rId2"/>
    <p:sldId id="344" r:id="rId3"/>
    <p:sldId id="345" r:id="rId4"/>
    <p:sldId id="346" r:id="rId5"/>
    <p:sldId id="347" r:id="rId6"/>
    <p:sldId id="349" r:id="rId7"/>
    <p:sldId id="348" r:id="rId8"/>
    <p:sldId id="342" r:id="rId9"/>
    <p:sldId id="350" r:id="rId10"/>
    <p:sldId id="354" r:id="rId11"/>
    <p:sldId id="355" r:id="rId12"/>
    <p:sldId id="351" r:id="rId13"/>
    <p:sldId id="352" r:id="rId14"/>
    <p:sldId id="353" r:id="rId15"/>
    <p:sldId id="34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안명선" initials="안" lastIdx="1" clrIdx="0">
    <p:extLst>
      <p:ext uri="{19B8F6BF-5375-455C-9EA6-DF929625EA0E}">
        <p15:presenceInfo xmlns:p15="http://schemas.microsoft.com/office/powerpoint/2012/main" userId="S-1-5-21-935714266-857342099-439122932-329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>
        <p:scale>
          <a:sx n="125" d="100"/>
          <a:sy n="125" d="100"/>
        </p:scale>
        <p:origin x="-17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86452-9A61-4855-BAA8-8FE664E5072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0D8FD-16BD-4959-BB9D-BF0513F23D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9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4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952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33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4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45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3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6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35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4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2C28B-8857-4026-A0FE-84F6D6737AFB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34089-F10D-4397-9661-0BD66B7F79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3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ained glass disney alic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950" y="2741253"/>
            <a:ext cx="2984579" cy="298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-755432" y="0"/>
            <a:ext cx="11023652" cy="7344127"/>
            <a:chOff x="-755432" y="0"/>
            <a:chExt cx="11023652" cy="7344127"/>
          </a:xfrm>
        </p:grpSpPr>
        <p:pic>
          <p:nvPicPr>
            <p:cNvPr id="1026" name="Picture 2" descr="stained glass disney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55432" y="0"/>
              <a:ext cx="2984578" cy="298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그룹 15"/>
            <p:cNvGrpSpPr/>
            <p:nvPr/>
          </p:nvGrpSpPr>
          <p:grpSpPr>
            <a:xfrm>
              <a:off x="1191655" y="3990217"/>
              <a:ext cx="2984579" cy="2984579"/>
              <a:chOff x="4535706" y="3344953"/>
              <a:chExt cx="2984579" cy="2984579"/>
            </a:xfrm>
          </p:grpSpPr>
          <p:pic>
            <p:nvPicPr>
              <p:cNvPr id="17" name="Picture 2" descr="stained glass disney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06" y="3344953"/>
                <a:ext cx="2984578" cy="298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stained glass disney alice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859"/>
              <a:stretch/>
            </p:blipFill>
            <p:spPr bwMode="auto">
              <a:xfrm>
                <a:off x="4535706" y="4265954"/>
                <a:ext cx="2984579" cy="20635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5289875" y="3990217"/>
              <a:ext cx="2984579" cy="2984580"/>
              <a:chOff x="4535706" y="3344952"/>
              <a:chExt cx="2984579" cy="2984580"/>
            </a:xfrm>
          </p:grpSpPr>
          <p:pic>
            <p:nvPicPr>
              <p:cNvPr id="20" name="Picture 2" descr="stained glass disney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06" y="3344953"/>
                <a:ext cx="2984578" cy="298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stained glass disney alice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06" y="3344952"/>
                <a:ext cx="2984579" cy="298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7283641" y="0"/>
              <a:ext cx="2984579" cy="2984579"/>
              <a:chOff x="4535706" y="3344953"/>
              <a:chExt cx="2984579" cy="2984579"/>
            </a:xfrm>
          </p:grpSpPr>
          <p:pic>
            <p:nvPicPr>
              <p:cNvPr id="23" name="Picture 2" descr="stained glass disney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06" y="3344953"/>
                <a:ext cx="2984578" cy="298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stained glass disney alice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392"/>
              <a:stretch/>
            </p:blipFill>
            <p:spPr bwMode="auto">
              <a:xfrm>
                <a:off x="4535706" y="5147402"/>
                <a:ext cx="2984579" cy="1182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3083876" y="0"/>
              <a:ext cx="2984579" cy="2984579"/>
              <a:chOff x="4535706" y="3344953"/>
              <a:chExt cx="2984579" cy="2984579"/>
            </a:xfrm>
          </p:grpSpPr>
          <p:pic>
            <p:nvPicPr>
              <p:cNvPr id="26" name="Picture 2" descr="stained glass disney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706" y="3344953"/>
                <a:ext cx="2984578" cy="298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stained glass disney alice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695"/>
              <a:stretch/>
            </p:blipFill>
            <p:spPr bwMode="auto">
              <a:xfrm>
                <a:off x="4535706" y="5842882"/>
                <a:ext cx="2984579" cy="4866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" name="직선 화살표 연결선 8"/>
            <p:cNvCxnSpPr>
              <a:stCxn id="1026" idx="3"/>
              <a:endCxn id="26" idx="1"/>
            </p:cNvCxnSpPr>
            <p:nvPr/>
          </p:nvCxnSpPr>
          <p:spPr>
            <a:xfrm>
              <a:off x="2229146" y="1492290"/>
              <a:ext cx="854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6" idx="3"/>
              <a:endCxn id="23" idx="1"/>
            </p:cNvCxnSpPr>
            <p:nvPr/>
          </p:nvCxnSpPr>
          <p:spPr>
            <a:xfrm>
              <a:off x="6068454" y="1492290"/>
              <a:ext cx="1215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7" idx="3"/>
              <a:endCxn id="21" idx="1"/>
            </p:cNvCxnSpPr>
            <p:nvPr/>
          </p:nvCxnSpPr>
          <p:spPr>
            <a:xfrm>
              <a:off x="4176233" y="5482507"/>
              <a:ext cx="11136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23" idx="3"/>
              <a:endCxn id="17" idx="1"/>
            </p:cNvCxnSpPr>
            <p:nvPr/>
          </p:nvCxnSpPr>
          <p:spPr>
            <a:xfrm flipH="1">
              <a:off x="1191655" y="1492290"/>
              <a:ext cx="9076564" cy="3990217"/>
            </a:xfrm>
            <a:prstGeom prst="bentConnector5">
              <a:avLst>
                <a:gd name="adj1" fmla="val -2519"/>
                <a:gd name="adj2" fmla="val 50000"/>
                <a:gd name="adj3" fmla="val 10251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50372" y="298457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89680" y="298457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389445" y="298871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70026" y="6974795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95679" y="6974795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002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r="54387" b="47790"/>
          <a:stretch/>
        </p:blipFill>
        <p:spPr>
          <a:xfrm>
            <a:off x="-654092" y="3429000"/>
            <a:ext cx="856488" cy="34058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rcRect l="49101" t="1297" r="31877" b="47790"/>
          <a:stretch/>
        </p:blipFill>
        <p:spPr>
          <a:xfrm>
            <a:off x="-461947" y="4464328"/>
            <a:ext cx="357172" cy="3321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rcRect t="62845" r="58874" b="-198"/>
          <a:stretch/>
        </p:blipFill>
        <p:spPr>
          <a:xfrm>
            <a:off x="-555846" y="1907143"/>
            <a:ext cx="772240" cy="24366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-643401" y="4977795"/>
            <a:ext cx="1384183" cy="461395"/>
            <a:chOff x="1683003" y="4547324"/>
            <a:chExt cx="1384183" cy="461395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0" t="63785" r="66268" b="29486"/>
            <a:stretch/>
          </p:blipFill>
          <p:spPr>
            <a:xfrm>
              <a:off x="1683003" y="4547324"/>
              <a:ext cx="1384183" cy="461395"/>
            </a:xfrm>
            <a:prstGeom prst="rect">
              <a:avLst/>
            </a:prstGeom>
          </p:spPr>
        </p:pic>
        <p:sp>
          <p:nvSpPr>
            <p:cNvPr id="48" name="타원 47"/>
            <p:cNvSpPr/>
            <p:nvPr/>
          </p:nvSpPr>
          <p:spPr>
            <a:xfrm>
              <a:off x="1741680" y="4731763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351279" y="4717154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771331" y="4757159"/>
              <a:ext cx="84464" cy="84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5" y="5797030"/>
            <a:ext cx="192825" cy="187155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11312480" y="1326497"/>
            <a:ext cx="3064146" cy="479976"/>
            <a:chOff x="1457598" y="5104439"/>
            <a:chExt cx="3064146" cy="479976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53" r="89641" b="18857"/>
            <a:stretch/>
          </p:blipFill>
          <p:spPr>
            <a:xfrm>
              <a:off x="2438400" y="5136040"/>
              <a:ext cx="1216907" cy="445064"/>
            </a:xfrm>
            <a:prstGeom prst="rect">
              <a:avLst/>
            </a:prstGeom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457598" y="5157174"/>
              <a:ext cx="1374627" cy="42724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조합하기</a:t>
              </a:r>
              <a:endParaRPr lang="ko-KR" altLang="en-US" sz="1000" dirty="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3147117" y="5151473"/>
              <a:ext cx="1374627" cy="42724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조합하기</a:t>
              </a:r>
              <a:endParaRPr lang="ko-KR" altLang="en-US" sz="1000" dirty="0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9047" y="5104439"/>
              <a:ext cx="359695" cy="335309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314810" y="5127618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10000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2337" y="5224028"/>
              <a:ext cx="359695" cy="335309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3978100" y="5247207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10000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39030" y="5330147"/>
              <a:ext cx="8130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행운석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1</a:t>
              </a:r>
              <a:r>
                <a:rPr lang="ko-KR" altLang="en-US" sz="1000" smtClean="0">
                  <a:solidFill>
                    <a:schemeClr val="bg1"/>
                  </a:solidFill>
                </a:rPr>
                <a:t>개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22727" y="0"/>
            <a:ext cx="10242235" cy="6858000"/>
            <a:chOff x="622727" y="0"/>
            <a:chExt cx="10242235" cy="6858000"/>
          </a:xfrm>
        </p:grpSpPr>
        <p:grpSp>
          <p:nvGrpSpPr>
            <p:cNvPr id="47" name="그룹 46"/>
            <p:cNvGrpSpPr/>
            <p:nvPr/>
          </p:nvGrpSpPr>
          <p:grpSpPr>
            <a:xfrm>
              <a:off x="622727" y="0"/>
              <a:ext cx="10242235" cy="6858000"/>
              <a:chOff x="622727" y="0"/>
              <a:chExt cx="10242235" cy="6858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7038" y="0"/>
                <a:ext cx="9537924" cy="6858000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62075" y="1853684"/>
                <a:ext cx="3295650" cy="316599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770119" y="619125"/>
                <a:ext cx="1097406" cy="32385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씨앗</a:t>
                </a:r>
                <a:endParaRPr lang="ko-KR" altLang="en-US" sz="16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6884544" y="619125"/>
                <a:ext cx="1097406" cy="3238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기타</a:t>
                </a:r>
                <a:endParaRPr lang="ko-KR" altLang="en-US" sz="1600" dirty="0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t="28889" r="84853" b="48055"/>
              <a:stretch/>
            </p:blipFill>
            <p:spPr>
              <a:xfrm>
                <a:off x="2118315" y="1907143"/>
                <a:ext cx="1323975" cy="158115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3762374" y="1853685"/>
                <a:ext cx="908049" cy="321679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548971" y="1853683"/>
                <a:ext cx="118259" cy="32278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552163" y="1859101"/>
                <a:ext cx="118259" cy="277481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3809051" y="1974520"/>
                <a:ext cx="683195" cy="2177999"/>
                <a:chOff x="3610257" y="1966487"/>
                <a:chExt cx="909333" cy="2898917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3624240" y="4008154"/>
                  <a:ext cx="895350" cy="857250"/>
                  <a:chOff x="1416605" y="4025384"/>
                  <a:chExt cx="895350" cy="857250"/>
                </a:xfrm>
              </p:grpSpPr>
              <p:sp>
                <p:nvSpPr>
                  <p:cNvPr id="7" name="직사각형 6"/>
                  <p:cNvSpPr/>
                  <p:nvPr/>
                </p:nvSpPr>
                <p:spPr>
                  <a:xfrm>
                    <a:off x="1416605" y="4025384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1" name="Picture 6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55420" y="4050844"/>
                    <a:ext cx="486002" cy="486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300000">
                    <a:off x="1704707" y="4220592"/>
                    <a:ext cx="596533" cy="596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" name="그룹 2"/>
                <p:cNvGrpSpPr/>
                <p:nvPr/>
              </p:nvGrpSpPr>
              <p:grpSpPr>
                <a:xfrm>
                  <a:off x="3614968" y="1966487"/>
                  <a:ext cx="895350" cy="857250"/>
                  <a:chOff x="3531148" y="1966487"/>
                  <a:chExt cx="895350" cy="857250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>
                    <a:off x="3531148" y="1966487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080" name="Picture 8" descr="seed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19988" y="2026096"/>
                    <a:ext cx="734459" cy="7344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3610257" y="3003655"/>
                  <a:ext cx="895350" cy="857250"/>
                  <a:chOff x="6052132" y="3102293"/>
                  <a:chExt cx="895350" cy="857250"/>
                </a:xfrm>
              </p:grpSpPr>
              <p:sp>
                <p:nvSpPr>
                  <p:cNvPr id="6" name="직사각형 5"/>
                  <p:cNvSpPr/>
                  <p:nvPr/>
                </p:nvSpPr>
                <p:spPr>
                  <a:xfrm>
                    <a:off x="6052132" y="3102293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082" name="Picture 10" descr="medicine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5419" y="3160929"/>
                    <a:ext cx="734459" cy="7344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3918849" y="4508170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R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4" name="사각형 설명선 63"/>
              <p:cNvSpPr/>
              <p:nvPr/>
            </p:nvSpPr>
            <p:spPr>
              <a:xfrm>
                <a:off x="4872107" y="2711982"/>
                <a:ext cx="1236916" cy="808342"/>
              </a:xfrm>
              <a:prstGeom prst="wedgeRectCallout">
                <a:avLst>
                  <a:gd name="adj1" fmla="val -70872"/>
                  <a:gd name="adj2" fmla="val 30962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mtClean="0"/>
                  <a:t>업그레이드 재료 </a:t>
                </a:r>
                <a:r>
                  <a:rPr lang="ko-KR" altLang="en-US" sz="1400" dirty="0" err="1" smtClean="0"/>
                  <a:t>등록창</a:t>
                </a:r>
                <a:endParaRPr lang="ko-KR" altLang="en-US" sz="1400" dirty="0"/>
              </a:p>
            </p:txBody>
          </p:sp>
          <p:sp>
            <p:nvSpPr>
              <p:cNvPr id="66" name="사각형 설명선 65"/>
              <p:cNvSpPr/>
              <p:nvPr/>
            </p:nvSpPr>
            <p:spPr>
              <a:xfrm>
                <a:off x="7605189" y="3874315"/>
                <a:ext cx="1160763" cy="666748"/>
              </a:xfrm>
              <a:prstGeom prst="wedgeRectCallout">
                <a:avLst>
                  <a:gd name="adj1" fmla="val -24677"/>
                  <a:gd name="adj2" fmla="val -73935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내 </a:t>
                </a:r>
                <a:r>
                  <a:rPr lang="ko-KR" altLang="en-US" sz="1200" dirty="0" err="1" smtClean="0"/>
                  <a:t>인벤토리</a:t>
                </a:r>
                <a:endParaRPr lang="ko-KR" altLang="en-US" sz="1200" dirty="0"/>
              </a:p>
            </p:txBody>
          </p:sp>
          <p:sp>
            <p:nvSpPr>
              <p:cNvPr id="68" name="사각형 설명선 67"/>
              <p:cNvSpPr/>
              <p:nvPr/>
            </p:nvSpPr>
            <p:spPr>
              <a:xfrm>
                <a:off x="622727" y="2604626"/>
                <a:ext cx="1277014" cy="675158"/>
              </a:xfrm>
              <a:prstGeom prst="wedgeRectCallout">
                <a:avLst>
                  <a:gd name="adj1" fmla="val 18790"/>
                  <a:gd name="adj2" fmla="val 80323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조합 </a:t>
                </a:r>
                <a:r>
                  <a:rPr lang="ko-KR" altLang="en-US" sz="1200" dirty="0" smtClean="0"/>
                  <a:t>비용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및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err="1" smtClean="0"/>
                  <a:t>행운석</a:t>
                </a:r>
                <a:r>
                  <a:rPr lang="ko-KR" altLang="en-US" sz="1200" dirty="0" smtClean="0"/>
                  <a:t> </a:t>
                </a:r>
                <a:r>
                  <a:rPr lang="ko-KR" altLang="en-US" sz="1200" dirty="0" smtClean="0"/>
                  <a:t>사용 </a:t>
                </a:r>
                <a:r>
                  <a:rPr lang="en-US" altLang="ko-KR" sz="1200" dirty="0" smtClean="0"/>
                  <a:t>UI</a:t>
                </a:r>
                <a:endParaRPr lang="ko-KR" altLang="en-US" sz="1200" dirty="0"/>
              </a:p>
            </p:txBody>
          </p:sp>
          <p:sp>
            <p:nvSpPr>
              <p:cNvPr id="70" name="사각형 설명선 69"/>
              <p:cNvSpPr/>
              <p:nvPr/>
            </p:nvSpPr>
            <p:spPr>
              <a:xfrm>
                <a:off x="3848719" y="5291707"/>
                <a:ext cx="941439" cy="383485"/>
              </a:xfrm>
              <a:prstGeom prst="wedgeRectCallout">
                <a:avLst>
                  <a:gd name="adj1" fmla="val -68169"/>
                  <a:gd name="adj2" fmla="val -16545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조합 버튼</a:t>
                </a:r>
                <a:endParaRPr lang="ko-KR" altLang="en-US" sz="1200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1374637" y="3547150"/>
                <a:ext cx="2319645" cy="15049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341375" y="3501431"/>
                <a:ext cx="2186817" cy="120032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리라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자리 홀로그램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chemeClr val="bg1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80%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스페셜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리라 자리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홀로그램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chemeClr val="bg1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15%</a:t>
                </a:r>
                <a:endParaRPr lang="en-US" altLang="ko-KR" sz="800" b="1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스페셜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리라 자리 홀로그램 </a:t>
                </a:r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+</a:t>
                </a:r>
                <a:br>
                  <a:rPr lang="en-US" altLang="ko-KR" sz="800" b="1" dirty="0" smtClean="0">
                    <a:solidFill>
                      <a:srgbClr val="FF0000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5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%</a:t>
                </a:r>
                <a:endParaRPr lang="en-US" altLang="ko-KR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62075" y="4619883"/>
                <a:ext cx="2076209" cy="43787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업그레이드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성공 여부에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상관없이 재료가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rgbClr val="FFFF00"/>
                    </a:solidFill>
                  </a:rPr>
                </a:br>
                <a:r>
                  <a:rPr lang="ko-KR" altLang="en-US" sz="800" b="1" smtClean="0">
                    <a:solidFill>
                      <a:srgbClr val="FFFF00"/>
                    </a:solidFill>
                  </a:rPr>
                  <a:t>소모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됩니다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.</a:t>
                </a:r>
                <a:endParaRPr lang="ko-KR" altLang="en-US" sz="8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3820217" y="4275630"/>
                <a:ext cx="672689" cy="6440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69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9379" y="4294758"/>
                <a:ext cx="365140" cy="365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4036672" y="4422293"/>
                <a:ext cx="448184" cy="448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모서리가 둥근 직사각형 81"/>
              <p:cNvSpPr/>
              <p:nvPr/>
            </p:nvSpPr>
            <p:spPr>
              <a:xfrm>
                <a:off x="1367481" y="1901166"/>
                <a:ext cx="661204" cy="388953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 smtClean="0"/>
                  <a:t>행운석</a:t>
                </a:r>
                <a:endParaRPr lang="en-US" altLang="ko-KR" sz="1000" dirty="0" smtClean="0"/>
              </a:p>
              <a:p>
                <a:pPr algn="ctr"/>
                <a:r>
                  <a:rPr lang="en-US" altLang="ko-KR" sz="1000" dirty="0" smtClean="0"/>
                  <a:t>ON</a:t>
                </a:r>
                <a:endParaRPr lang="ko-KR" altLang="en-US" sz="1000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229700" y="3475723"/>
                <a:ext cx="2502041" cy="15716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4" name="사각형 설명선 83"/>
              <p:cNvSpPr/>
              <p:nvPr/>
            </p:nvSpPr>
            <p:spPr>
              <a:xfrm>
                <a:off x="1377123" y="1039533"/>
                <a:ext cx="1181828" cy="604815"/>
              </a:xfrm>
              <a:prstGeom prst="wedgeRectCallout">
                <a:avLst>
                  <a:gd name="adj1" fmla="val -21320"/>
                  <a:gd name="adj2" fmla="val 86096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행운석</a:t>
                </a:r>
                <a:r>
                  <a:rPr lang="ko-KR" altLang="en-US" sz="1200" dirty="0" smtClean="0"/>
                  <a:t> </a:t>
                </a:r>
                <a:r>
                  <a:rPr lang="ko-KR" altLang="en-US" sz="1200" smtClean="0"/>
                  <a:t>사용 </a:t>
                </a:r>
                <a:r>
                  <a:rPr lang="en-US" altLang="ko-KR" sz="1200" dirty="0" smtClean="0"/>
                  <a:t>On/Off </a:t>
                </a:r>
                <a:r>
                  <a:rPr lang="ko-KR" altLang="en-US" sz="1200" smtClean="0"/>
                  <a:t>버튼</a:t>
                </a:r>
                <a:endParaRPr lang="ko-KR" altLang="en-US" sz="1200" dirty="0"/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2245099" y="5170831"/>
              <a:ext cx="1374627" cy="42724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조합하기</a:t>
              </a:r>
              <a:endParaRPr lang="ko-KR" altLang="en-US" sz="1000" dirty="0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0319" y="5243386"/>
              <a:ext cx="359695" cy="335309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3076082" y="5266565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10000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27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327038" y="0"/>
            <a:ext cx="9537924" cy="6858000"/>
            <a:chOff x="1327038" y="0"/>
            <a:chExt cx="9537924" cy="6858000"/>
          </a:xfrm>
        </p:grpSpPr>
        <p:grpSp>
          <p:nvGrpSpPr>
            <p:cNvPr id="47" name="그룹 46"/>
            <p:cNvGrpSpPr/>
            <p:nvPr/>
          </p:nvGrpSpPr>
          <p:grpSpPr>
            <a:xfrm>
              <a:off x="1327038" y="0"/>
              <a:ext cx="9537924" cy="6858000"/>
              <a:chOff x="1327038" y="0"/>
              <a:chExt cx="9537924" cy="68580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7038" y="0"/>
                <a:ext cx="9537924" cy="6858000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62075" y="1853684"/>
                <a:ext cx="3295650" cy="316599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5770119" y="619125"/>
                <a:ext cx="1097406" cy="32385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씨앗</a:t>
                </a:r>
                <a:endParaRPr lang="ko-KR" altLang="en-US" sz="1600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6884544" y="619125"/>
                <a:ext cx="1097406" cy="3238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기타</a:t>
                </a:r>
                <a:endParaRPr lang="ko-KR" altLang="en-US" sz="1600" dirty="0"/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t="28889" r="84853" b="48055"/>
              <a:stretch/>
            </p:blipFill>
            <p:spPr>
              <a:xfrm>
                <a:off x="2118315" y="1907143"/>
                <a:ext cx="1323975" cy="1581150"/>
              </a:xfrm>
              <a:prstGeom prst="rect">
                <a:avLst/>
              </a:prstGeom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3762374" y="1853685"/>
                <a:ext cx="908049" cy="321679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548971" y="1853683"/>
                <a:ext cx="118259" cy="32278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552163" y="1859101"/>
                <a:ext cx="118259" cy="277481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3809051" y="1974520"/>
                <a:ext cx="683195" cy="2177999"/>
                <a:chOff x="3610257" y="1966487"/>
                <a:chExt cx="909333" cy="2898917"/>
              </a:xfrm>
            </p:grpSpPr>
            <p:grpSp>
              <p:nvGrpSpPr>
                <p:cNvPr id="23" name="그룹 22"/>
                <p:cNvGrpSpPr/>
                <p:nvPr/>
              </p:nvGrpSpPr>
              <p:grpSpPr>
                <a:xfrm>
                  <a:off x="3624240" y="4008154"/>
                  <a:ext cx="895350" cy="857250"/>
                  <a:chOff x="1416605" y="4025384"/>
                  <a:chExt cx="895350" cy="857250"/>
                </a:xfrm>
              </p:grpSpPr>
              <p:sp>
                <p:nvSpPr>
                  <p:cNvPr id="7" name="직사각형 6"/>
                  <p:cNvSpPr/>
                  <p:nvPr/>
                </p:nvSpPr>
                <p:spPr>
                  <a:xfrm>
                    <a:off x="1416605" y="4025384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1" name="Picture 6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55420" y="4050844"/>
                    <a:ext cx="486002" cy="486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4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300000">
                    <a:off x="1704707" y="4220592"/>
                    <a:ext cx="596533" cy="596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" name="그룹 2"/>
                <p:cNvGrpSpPr/>
                <p:nvPr/>
              </p:nvGrpSpPr>
              <p:grpSpPr>
                <a:xfrm>
                  <a:off x="3614968" y="1966487"/>
                  <a:ext cx="895350" cy="857250"/>
                  <a:chOff x="3531148" y="1966487"/>
                  <a:chExt cx="895350" cy="857250"/>
                </a:xfrm>
              </p:grpSpPr>
              <p:sp>
                <p:nvSpPr>
                  <p:cNvPr id="45" name="직사각형 44"/>
                  <p:cNvSpPr/>
                  <p:nvPr/>
                </p:nvSpPr>
                <p:spPr>
                  <a:xfrm>
                    <a:off x="3531148" y="1966487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080" name="Picture 8" descr="seed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19988" y="2026096"/>
                    <a:ext cx="734459" cy="7344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5" name="그룹 34"/>
                <p:cNvGrpSpPr/>
                <p:nvPr/>
              </p:nvGrpSpPr>
              <p:grpSpPr>
                <a:xfrm>
                  <a:off x="3610257" y="3003655"/>
                  <a:ext cx="895350" cy="857250"/>
                  <a:chOff x="6052132" y="3102293"/>
                  <a:chExt cx="895350" cy="857250"/>
                </a:xfrm>
              </p:grpSpPr>
              <p:sp>
                <p:nvSpPr>
                  <p:cNvPr id="6" name="직사각형 5"/>
                  <p:cNvSpPr/>
                  <p:nvPr/>
                </p:nvSpPr>
                <p:spPr>
                  <a:xfrm>
                    <a:off x="6052132" y="3102293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3082" name="Picture 10" descr="medicine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35419" y="3160929"/>
                    <a:ext cx="734459" cy="7344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6" name="TextBox 35"/>
                <p:cNvSpPr txBox="1"/>
                <p:nvPr/>
              </p:nvSpPr>
              <p:spPr>
                <a:xfrm>
                  <a:off x="3918849" y="4508170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R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1374637" y="3547150"/>
                <a:ext cx="2319645" cy="15049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341375" y="3501431"/>
                <a:ext cx="2186817" cy="1200329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리라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자리 홀로그램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chemeClr val="bg1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80%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스페셜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리라 자리 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홀로그램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chemeClr val="bg1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15%</a:t>
                </a:r>
                <a:endParaRPr lang="en-US" altLang="ko-KR" sz="800" b="1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스페셜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 err="1" smtClean="0">
                    <a:solidFill>
                      <a:srgbClr val="FF0000"/>
                    </a:solidFill>
                  </a:rPr>
                  <a:t>오르페우스의</a:t>
                </a:r>
                <a:r>
                  <a:rPr lang="ko-KR" altLang="en-US" sz="8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800" b="1" dirty="0">
                    <a:solidFill>
                      <a:srgbClr val="FF0000"/>
                    </a:solidFill>
                  </a:rPr>
                  <a:t>리라 자리 홀로그램 </a:t>
                </a:r>
                <a:r>
                  <a:rPr lang="en-US" altLang="ko-KR" sz="800" b="1" dirty="0" smtClean="0">
                    <a:solidFill>
                      <a:srgbClr val="FF0000"/>
                    </a:solidFill>
                  </a:rPr>
                  <a:t>+</a:t>
                </a:r>
                <a:br>
                  <a:rPr lang="en-US" altLang="ko-KR" sz="800" b="1" dirty="0" smtClean="0">
                    <a:solidFill>
                      <a:srgbClr val="FF0000"/>
                    </a:solidFill>
                  </a:rPr>
                </a:br>
                <a:r>
                  <a:rPr lang="ko-KR" altLang="en-US" sz="800" b="1" smtClean="0">
                    <a:solidFill>
                      <a:schemeClr val="bg1"/>
                    </a:solidFill>
                  </a:rPr>
                  <a:t>획득 </a:t>
                </a:r>
                <a:r>
                  <a:rPr lang="ko-KR" altLang="en-US" sz="800" b="1" dirty="0" smtClean="0">
                    <a:solidFill>
                      <a:schemeClr val="bg1"/>
                    </a:solidFill>
                  </a:rPr>
                  <a:t>확률 </a:t>
                </a:r>
                <a:r>
                  <a:rPr lang="en-US" altLang="ko-KR" sz="800" b="1" dirty="0" smtClean="0">
                    <a:solidFill>
                      <a:schemeClr val="bg1"/>
                    </a:solidFill>
                  </a:rPr>
                  <a:t>: 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5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%</a:t>
                </a:r>
                <a:endParaRPr lang="en-US" altLang="ko-KR" sz="8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62075" y="4619883"/>
                <a:ext cx="2076209" cy="43787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업그레이드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성공 여부에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상관없이 재료가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/>
                </a:r>
                <a:br>
                  <a:rPr lang="en-US" altLang="ko-KR" sz="800" b="1" dirty="0" smtClean="0">
                    <a:solidFill>
                      <a:srgbClr val="FFFF00"/>
                    </a:solidFill>
                  </a:rPr>
                </a:br>
                <a:r>
                  <a:rPr lang="ko-KR" altLang="en-US" sz="800" b="1" smtClean="0">
                    <a:solidFill>
                      <a:srgbClr val="FFFF00"/>
                    </a:solidFill>
                  </a:rPr>
                  <a:t>소모 </a:t>
                </a:r>
                <a:r>
                  <a:rPr lang="ko-KR" altLang="en-US" sz="800" b="1" dirty="0" smtClean="0">
                    <a:solidFill>
                      <a:srgbClr val="FFFF00"/>
                    </a:solidFill>
                  </a:rPr>
                  <a:t>됩니다</a:t>
                </a:r>
                <a:r>
                  <a:rPr lang="en-US" altLang="ko-KR" sz="800" b="1" dirty="0" smtClean="0">
                    <a:solidFill>
                      <a:srgbClr val="FFFF00"/>
                    </a:solidFill>
                  </a:rPr>
                  <a:t>.</a:t>
                </a:r>
                <a:endParaRPr lang="ko-KR" altLang="en-US" sz="8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3820217" y="4275630"/>
                <a:ext cx="672689" cy="6440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69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9379" y="4294758"/>
                <a:ext cx="365140" cy="365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4036672" y="4422293"/>
                <a:ext cx="448184" cy="448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" name="모서리가 둥근 직사각형 81"/>
              <p:cNvSpPr/>
              <p:nvPr/>
            </p:nvSpPr>
            <p:spPr>
              <a:xfrm>
                <a:off x="1367481" y="1901166"/>
                <a:ext cx="661204" cy="388953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err="1" smtClean="0"/>
                  <a:t>행운석</a:t>
                </a:r>
                <a:endParaRPr lang="en-US" altLang="ko-KR" sz="1000" dirty="0" smtClean="0"/>
              </a:p>
              <a:p>
                <a:pPr algn="ctr"/>
                <a:r>
                  <a:rPr lang="en-US" altLang="ko-KR" sz="1000" dirty="0" smtClean="0"/>
                  <a:t>Off</a:t>
                </a:r>
                <a:endParaRPr lang="ko-KR" altLang="en-US" sz="1000" dirty="0"/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2245099" y="5170831"/>
              <a:ext cx="1374627" cy="42724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smtClean="0"/>
                <a:t>조합하기</a:t>
              </a:r>
              <a:endParaRPr lang="ko-KR" altLang="en-US" sz="1000" dirty="0"/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0319" y="5243386"/>
              <a:ext cx="359695" cy="335309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3076082" y="5266565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10000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/>
          <a:srcRect l="8812" t="71296" r="73915" b="16852"/>
          <a:stretch/>
        </p:blipFill>
        <p:spPr>
          <a:xfrm>
            <a:off x="13550900" y="4070928"/>
            <a:ext cx="1651000" cy="812800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8"/>
          <a:srcRect l="308" t="25740" r="82419" b="62408"/>
          <a:stretch/>
        </p:blipFill>
        <p:spPr>
          <a:xfrm>
            <a:off x="13550900" y="3017686"/>
            <a:ext cx="1651000" cy="81280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8"/>
          <a:srcRect l="308" t="50068" r="64354" b="25301"/>
          <a:stretch/>
        </p:blipFill>
        <p:spPr>
          <a:xfrm>
            <a:off x="4191588" y="4330700"/>
            <a:ext cx="3377612" cy="1689100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8"/>
          <a:srcRect l="308" t="25740" r="82419" b="62408"/>
          <a:stretch/>
        </p:blipFill>
        <p:spPr>
          <a:xfrm>
            <a:off x="11438050" y="4836986"/>
            <a:ext cx="1651000" cy="8128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-1277573" y="2717799"/>
            <a:ext cx="2283284" cy="1037039"/>
            <a:chOff x="-1277573" y="2717799"/>
            <a:chExt cx="2283284" cy="1037039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-168676" y="3005118"/>
              <a:ext cx="661204" cy="388953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행운석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Off</a:t>
              </a:r>
              <a:endParaRPr lang="ko-KR" altLang="en-US" sz="1000" dirty="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-1277573" y="3017686"/>
              <a:ext cx="661204" cy="388953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/>
                <a:t>행운석</a:t>
              </a:r>
              <a:endParaRPr lang="en-US" altLang="ko-KR" sz="1000" dirty="0" smtClean="0"/>
            </a:p>
            <a:p>
              <a:pPr algn="ctr"/>
              <a:r>
                <a:rPr lang="en-US" altLang="ko-KR" sz="1000" dirty="0" smtClean="0"/>
                <a:t>On</a:t>
              </a:r>
              <a:endParaRPr lang="ko-KR" altLang="en-US" sz="1000" dirty="0"/>
            </a:p>
          </p:txBody>
        </p:sp>
        <p:sp>
          <p:nvSpPr>
            <p:cNvPr id="10" name="아래로 구부러진 화살표 9"/>
            <p:cNvSpPr/>
            <p:nvPr/>
          </p:nvSpPr>
          <p:spPr>
            <a:xfrm>
              <a:off x="-1014727" y="2717799"/>
              <a:ext cx="1216152" cy="2665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1" name="아래로 구부러진 화살표 150"/>
            <p:cNvSpPr/>
            <p:nvPr/>
          </p:nvSpPr>
          <p:spPr>
            <a:xfrm rot="10800000">
              <a:off x="-1008496" y="3488293"/>
              <a:ext cx="1216152" cy="26654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왼쪽 화살표 10"/>
            <p:cNvSpPr/>
            <p:nvPr/>
          </p:nvSpPr>
          <p:spPr>
            <a:xfrm rot="3183878">
              <a:off x="321613" y="3351031"/>
              <a:ext cx="380695" cy="24844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왼쪽 화살표 151"/>
            <p:cNvSpPr/>
            <p:nvPr/>
          </p:nvSpPr>
          <p:spPr>
            <a:xfrm rot="3183878">
              <a:off x="-808687" y="3306581"/>
              <a:ext cx="380695" cy="24844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591383" y="328404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클릭</a:t>
              </a:r>
              <a:endParaRPr lang="ko-KR" altLang="en-US" sz="110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38917" y="32999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클릭</a:t>
              </a:r>
              <a:endParaRPr lang="ko-KR" altLang="en-US" sz="110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932396" y="429096"/>
            <a:ext cx="3377612" cy="3333091"/>
            <a:chOff x="9932396" y="429096"/>
            <a:chExt cx="3377612" cy="3333091"/>
          </a:xfrm>
        </p:grpSpPr>
        <p:grpSp>
          <p:nvGrpSpPr>
            <p:cNvPr id="18" name="그룹 17"/>
            <p:cNvGrpSpPr/>
            <p:nvPr/>
          </p:nvGrpSpPr>
          <p:grpSpPr>
            <a:xfrm>
              <a:off x="9932396" y="429096"/>
              <a:ext cx="3377612" cy="3333091"/>
              <a:chOff x="9932396" y="429096"/>
              <a:chExt cx="3377612" cy="3333091"/>
            </a:xfrm>
          </p:grpSpPr>
          <p:pic>
            <p:nvPicPr>
              <p:cNvPr id="154" name="그림 153"/>
              <p:cNvPicPr>
                <a:picLocks noChangeAspect="1"/>
              </p:cNvPicPr>
              <p:nvPr/>
            </p:nvPicPr>
            <p:blipFill rotWithShape="1">
              <a:blip r:embed="rId8"/>
              <a:srcRect l="308" t="26095" r="64354" b="25300"/>
              <a:stretch/>
            </p:blipFill>
            <p:spPr>
              <a:xfrm>
                <a:off x="9932396" y="429096"/>
                <a:ext cx="3377612" cy="3333091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2415358" y="2146143"/>
                <a:ext cx="679136" cy="64706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2453101" y="2168007"/>
                <a:ext cx="635477" cy="575719"/>
                <a:chOff x="13450845" y="1853682"/>
                <a:chExt cx="635477" cy="575719"/>
              </a:xfrm>
            </p:grpSpPr>
            <p:pic>
              <p:nvPicPr>
                <p:cNvPr id="155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50845" y="1853682"/>
                  <a:ext cx="365140" cy="365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13638138" y="1981217"/>
                  <a:ext cx="448184" cy="4481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7" name="직사각형 156"/>
              <p:cNvSpPr/>
              <p:nvPr/>
            </p:nvSpPr>
            <p:spPr>
              <a:xfrm>
                <a:off x="12422502" y="2911132"/>
                <a:ext cx="679136" cy="64706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8" name="그룹 157"/>
              <p:cNvGrpSpPr/>
              <p:nvPr/>
            </p:nvGrpSpPr>
            <p:grpSpPr>
              <a:xfrm>
                <a:off x="12460245" y="2932996"/>
                <a:ext cx="635477" cy="575719"/>
                <a:chOff x="13450845" y="1853682"/>
                <a:chExt cx="635477" cy="575719"/>
              </a:xfrm>
            </p:grpSpPr>
            <p:pic>
              <p:nvPicPr>
                <p:cNvPr id="159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50845" y="1853682"/>
                  <a:ext cx="365140" cy="3651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0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13638138" y="1981217"/>
                  <a:ext cx="448184" cy="44818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61" name="Picture 10" descr="medicine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458" y="1433399"/>
              <a:ext cx="551809" cy="55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/>
          <p:cNvGrpSpPr/>
          <p:nvPr/>
        </p:nvGrpSpPr>
        <p:grpSpPr>
          <a:xfrm>
            <a:off x="6035642" y="1861036"/>
            <a:ext cx="3377612" cy="3333091"/>
            <a:chOff x="6035642" y="1861036"/>
            <a:chExt cx="3377612" cy="3333091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 rotWithShape="1">
            <a:blip r:embed="rId8"/>
            <a:srcRect l="308" t="26095" r="64354" b="25300"/>
            <a:stretch/>
          </p:blipFill>
          <p:spPr>
            <a:xfrm>
              <a:off x="6035642" y="1861036"/>
              <a:ext cx="3377612" cy="3333091"/>
            </a:xfrm>
            <a:prstGeom prst="rect">
              <a:avLst/>
            </a:prstGeom>
          </p:spPr>
        </p:pic>
        <p:pic>
          <p:nvPicPr>
            <p:cNvPr id="174" name="Picture 8" descr="seed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2704" y="2087283"/>
              <a:ext cx="551809" cy="551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826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39229" y="562925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444667" y="6115050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" y="2097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행운석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" y="1669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씨앗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" y="2466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엠포인트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" y="2998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물감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" y="3368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업글</a:t>
            </a:r>
            <a:endParaRPr lang="ko-KR" altLang="en-US" dirty="0"/>
          </a:p>
        </p:txBody>
      </p:sp>
      <p:pic>
        <p:nvPicPr>
          <p:cNvPr id="3074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67" y="16986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48958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336815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0932495" y="1730374"/>
            <a:ext cx="914400" cy="2095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955355" y="3399154"/>
            <a:ext cx="914400" cy="2095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962975" y="4930774"/>
            <a:ext cx="914400" cy="20955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21547"/>
          <a:stretch/>
        </p:blipFill>
        <p:spPr>
          <a:xfrm>
            <a:off x="11210459" y="261238"/>
            <a:ext cx="981541" cy="683961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-1011748" y="4658791"/>
            <a:ext cx="903863" cy="857250"/>
            <a:chOff x="6134838" y="4224298"/>
            <a:chExt cx="903863" cy="857250"/>
          </a:xfrm>
        </p:grpSpPr>
        <p:grpSp>
          <p:nvGrpSpPr>
            <p:cNvPr id="29" name="그룹 28"/>
            <p:cNvGrpSpPr/>
            <p:nvPr/>
          </p:nvGrpSpPr>
          <p:grpSpPr>
            <a:xfrm>
              <a:off x="6134838" y="4224298"/>
              <a:ext cx="903863" cy="857250"/>
              <a:chOff x="3646313" y="4025384"/>
              <a:chExt cx="903863" cy="85725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646313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1014" y="4046219"/>
                <a:ext cx="459065" cy="459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3953643" y="4210529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/>
            <p:cNvSpPr txBox="1"/>
            <p:nvPr/>
          </p:nvSpPr>
          <p:spPr>
            <a:xfrm>
              <a:off x="6707357" y="4751186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B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162" y="4658791"/>
            <a:ext cx="924658" cy="857250"/>
            <a:chOff x="7203748" y="4224298"/>
            <a:chExt cx="924658" cy="857250"/>
          </a:xfrm>
        </p:grpSpPr>
        <p:grpSp>
          <p:nvGrpSpPr>
            <p:cNvPr id="26" name="그룹 25"/>
            <p:cNvGrpSpPr/>
            <p:nvPr/>
          </p:nvGrpSpPr>
          <p:grpSpPr>
            <a:xfrm>
              <a:off x="7203748" y="4224298"/>
              <a:ext cx="924658" cy="857250"/>
              <a:chOff x="2531459" y="4025384"/>
              <a:chExt cx="924658" cy="85725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531459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78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9308" y="4049286"/>
                <a:ext cx="473537" cy="473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2859584" y="4239870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/>
            <p:cNvSpPr txBox="1"/>
            <p:nvPr/>
          </p:nvSpPr>
          <p:spPr>
            <a:xfrm>
              <a:off x="7784221" y="4755305"/>
              <a:ext cx="29206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G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rcRect l="54400" t="47988" r="-13" b="-198"/>
          <a:stretch/>
        </p:blipFill>
        <p:spPr>
          <a:xfrm>
            <a:off x="99039" y="3967975"/>
            <a:ext cx="856488" cy="340581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1323975" y="0"/>
            <a:ext cx="9540987" cy="6858000"/>
            <a:chOff x="1323975" y="0"/>
            <a:chExt cx="9540987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038" y="0"/>
              <a:ext cx="95379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62075" y="1853684"/>
              <a:ext cx="3295650" cy="3165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70119" y="619125"/>
              <a:ext cx="1097406" cy="3238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씨앗</a:t>
              </a:r>
              <a:endParaRPr lang="ko-KR" altLang="en-US" sz="1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84544" y="619125"/>
              <a:ext cx="1097406" cy="3238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" t="28889" r="84853" b="48055"/>
            <a:stretch/>
          </p:blipFill>
          <p:spPr>
            <a:xfrm>
              <a:off x="1416605" y="1907143"/>
              <a:ext cx="1323975" cy="15811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0" t="63785" r="66268" b="29486"/>
            <a:stretch/>
          </p:blipFill>
          <p:spPr>
            <a:xfrm>
              <a:off x="1683003" y="4547324"/>
              <a:ext cx="1384183" cy="461395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3107178" y="1853685"/>
              <a:ext cx="1563246" cy="32167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380400" y="4008154"/>
              <a:ext cx="895350" cy="857250"/>
              <a:chOff x="1416605" y="4025384"/>
              <a:chExt cx="895350" cy="85725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416605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1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420" y="4050844"/>
                <a:ext cx="486002" cy="486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1704707" y="4220592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4548971" y="1853683"/>
              <a:ext cx="118259" cy="32278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552163" y="1859101"/>
              <a:ext cx="118259" cy="27748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71128" y="1966487"/>
              <a:ext cx="895350" cy="857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3080" name="Picture 8" descr="seed 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968" y="2026096"/>
              <a:ext cx="734459" cy="73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/>
            <p:cNvGrpSpPr/>
            <p:nvPr/>
          </p:nvGrpSpPr>
          <p:grpSpPr>
            <a:xfrm>
              <a:off x="3366417" y="3003655"/>
              <a:ext cx="895350" cy="857250"/>
              <a:chOff x="6052132" y="3102293"/>
              <a:chExt cx="895350" cy="85725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6052132" y="3102293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82" name="Picture 10" descr="medicine icon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419" y="3160929"/>
                <a:ext cx="734459" cy="734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3918849" y="4508170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R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rcRect r="54387" b="47790"/>
            <a:stretch/>
          </p:blipFill>
          <p:spPr>
            <a:xfrm>
              <a:off x="1410494" y="3520324"/>
              <a:ext cx="856488" cy="340581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l="49101" t="1297" r="447" b="47790"/>
            <a:stretch/>
          </p:blipFill>
          <p:spPr>
            <a:xfrm>
              <a:off x="2126368" y="3918570"/>
              <a:ext cx="947350" cy="3321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t="47988" r="54387" b="-198"/>
            <a:stretch/>
          </p:blipFill>
          <p:spPr>
            <a:xfrm>
              <a:off x="1410494" y="4250881"/>
              <a:ext cx="856488" cy="340581"/>
            </a:xfrm>
            <a:prstGeom prst="rect">
              <a:avLst/>
            </a:prstGeom>
          </p:spPr>
        </p:pic>
        <p:sp>
          <p:nvSpPr>
            <p:cNvPr id="48" name="타원 47"/>
            <p:cNvSpPr/>
            <p:nvPr/>
          </p:nvSpPr>
          <p:spPr>
            <a:xfrm>
              <a:off x="1741680" y="4731763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351279" y="4717154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771331" y="4757159"/>
              <a:ext cx="84464" cy="84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 설명선 63"/>
            <p:cNvSpPr/>
            <p:nvPr/>
          </p:nvSpPr>
          <p:spPr>
            <a:xfrm>
              <a:off x="4872107" y="2711982"/>
              <a:ext cx="1236916" cy="808342"/>
            </a:xfrm>
            <a:prstGeom prst="wedgeRectCallout">
              <a:avLst>
                <a:gd name="adj1" fmla="val -70872"/>
                <a:gd name="adj2" fmla="val 30962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업그레이드 재료 </a:t>
              </a:r>
              <a:r>
                <a:rPr lang="ko-KR" altLang="en-US" sz="1400" dirty="0" err="1" smtClean="0"/>
                <a:t>등록창</a:t>
              </a:r>
              <a:endParaRPr lang="ko-KR" altLang="en-US" sz="1400" dirty="0"/>
            </a:p>
          </p:txBody>
        </p:sp>
        <p:sp>
          <p:nvSpPr>
            <p:cNvPr id="66" name="사각형 설명선 65"/>
            <p:cNvSpPr/>
            <p:nvPr/>
          </p:nvSpPr>
          <p:spPr>
            <a:xfrm>
              <a:off x="7605189" y="3874315"/>
              <a:ext cx="1160763" cy="666748"/>
            </a:xfrm>
            <a:prstGeom prst="wedgeRectCallout">
              <a:avLst>
                <a:gd name="adj1" fmla="val -24677"/>
                <a:gd name="adj2" fmla="val -73935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 </a:t>
              </a:r>
              <a:r>
                <a:rPr lang="ko-KR" altLang="en-US" sz="1200" dirty="0" err="1" smtClean="0"/>
                <a:t>인벤토리</a:t>
              </a:r>
              <a:endParaRPr lang="ko-KR" altLang="en-US" sz="1200" dirty="0"/>
            </a:p>
          </p:txBody>
        </p:sp>
        <p:sp>
          <p:nvSpPr>
            <p:cNvPr id="68" name="사각형 설명선 67"/>
            <p:cNvSpPr/>
            <p:nvPr/>
          </p:nvSpPr>
          <p:spPr>
            <a:xfrm>
              <a:off x="1422387" y="2967469"/>
              <a:ext cx="1519876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비용 및 </a:t>
              </a:r>
              <a:r>
                <a:rPr lang="ko-KR" altLang="en-US" sz="1200" dirty="0" err="1" smtClean="0"/>
                <a:t>행운석</a:t>
              </a:r>
              <a:r>
                <a:rPr lang="ko-KR" altLang="en-US" sz="1200" dirty="0" smtClean="0"/>
                <a:t> 사용 </a:t>
              </a:r>
              <a:r>
                <a:rPr lang="en-US" altLang="ko-KR" sz="1200" dirty="0" smtClean="0"/>
                <a:t>UI</a:t>
              </a:r>
              <a:endParaRPr lang="ko-KR" altLang="en-US" sz="1200" dirty="0"/>
            </a:p>
          </p:txBody>
        </p:sp>
        <p:sp>
          <p:nvSpPr>
            <p:cNvPr id="70" name="사각형 설명선 69"/>
            <p:cNvSpPr/>
            <p:nvPr/>
          </p:nvSpPr>
          <p:spPr>
            <a:xfrm>
              <a:off x="3633565" y="5247448"/>
              <a:ext cx="941439" cy="383485"/>
            </a:xfrm>
            <a:prstGeom prst="wedgeRectCallout">
              <a:avLst>
                <a:gd name="adj1" fmla="val -68169"/>
                <a:gd name="adj2" fmla="val -16545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조합 버튼</a:t>
              </a:r>
              <a:endParaRPr lang="ko-KR" altLang="en-US" sz="12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323975" y="3486150"/>
              <a:ext cx="1838325" cy="1571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-963813" y="3683813"/>
            <a:ext cx="895350" cy="857250"/>
            <a:chOff x="3532800" y="4160554"/>
            <a:chExt cx="895350" cy="857250"/>
          </a:xfrm>
        </p:grpSpPr>
        <p:sp>
          <p:nvSpPr>
            <p:cNvPr id="62" name="직사각형 61"/>
            <p:cNvSpPr/>
            <p:nvPr/>
          </p:nvSpPr>
          <p:spPr>
            <a:xfrm>
              <a:off x="3532800" y="4160554"/>
              <a:ext cx="895350" cy="857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63" name="Picture 6" descr="paint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615" y="4186014"/>
              <a:ext cx="486002" cy="486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paint icon에 대한 이미지 검색결과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00000">
              <a:off x="3820902" y="4355762"/>
              <a:ext cx="596533" cy="59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4071249" y="4660570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R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02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39229" y="562925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444667" y="6115050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" y="2097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행운석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" y="1669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씨앗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" y="2466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엠포인트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" y="2998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물감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" y="3368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업글</a:t>
            </a:r>
            <a:endParaRPr lang="ko-KR" altLang="en-US" dirty="0"/>
          </a:p>
        </p:txBody>
      </p:sp>
      <p:pic>
        <p:nvPicPr>
          <p:cNvPr id="3074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67" y="16986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48958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336815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0932495" y="1730374"/>
            <a:ext cx="914400" cy="2095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955355" y="3399154"/>
            <a:ext cx="914400" cy="2095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962975" y="4930774"/>
            <a:ext cx="914400" cy="20955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21547"/>
          <a:stretch/>
        </p:blipFill>
        <p:spPr>
          <a:xfrm>
            <a:off x="11210459" y="261238"/>
            <a:ext cx="981541" cy="683961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1624586" y="-379749"/>
            <a:ext cx="9174067" cy="4169691"/>
            <a:chOff x="1624586" y="-379749"/>
            <a:chExt cx="9174067" cy="416969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" t="27778" r="65279" b="47222"/>
            <a:stretch/>
          </p:blipFill>
          <p:spPr>
            <a:xfrm>
              <a:off x="1624586" y="-142875"/>
              <a:ext cx="3171825" cy="17145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/>
            <a:srcRect t="26181" r="64291" b="25208"/>
            <a:stretch/>
          </p:blipFill>
          <p:spPr>
            <a:xfrm>
              <a:off x="6735580" y="-379749"/>
              <a:ext cx="3404562" cy="3333751"/>
            </a:xfrm>
            <a:prstGeom prst="rect">
              <a:avLst/>
            </a:prstGeom>
          </p:spPr>
        </p:pic>
        <p:sp>
          <p:nvSpPr>
            <p:cNvPr id="153" name="오른쪽 화살표 152"/>
            <p:cNvSpPr/>
            <p:nvPr/>
          </p:nvSpPr>
          <p:spPr>
            <a:xfrm>
              <a:off x="5484848" y="926038"/>
              <a:ext cx="821233" cy="690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176205" y="1789729"/>
              <a:ext cx="1988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기존</a:t>
              </a:r>
              <a:r>
                <a:rPr lang="en-US" altLang="ko-KR" sz="1400" dirty="0" smtClean="0"/>
                <a:t> : </a:t>
              </a:r>
            </a:p>
            <a:p>
              <a:r>
                <a:rPr lang="ko-KR" altLang="en-US" sz="1400" dirty="0" smtClean="0"/>
                <a:t>씨앗만 등록할 수 있음</a:t>
              </a:r>
              <a:endParaRPr lang="ko-KR" altLang="en-US" sz="14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664338" y="3051278"/>
              <a:ext cx="34758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새 시즌 조합 시스템에 따라 유저는 씨앗</a:t>
              </a:r>
              <a:r>
                <a:rPr lang="en-US" altLang="ko-KR" sz="1400" dirty="0" smtClean="0"/>
                <a:t>, </a:t>
              </a:r>
              <a:r>
                <a:rPr lang="ko-KR" altLang="en-US" sz="1400" smtClean="0"/>
                <a:t>업그레이드 물약</a:t>
              </a:r>
              <a:r>
                <a:rPr lang="en-US" altLang="ko-KR" sz="1400" dirty="0" smtClean="0"/>
                <a:t>, </a:t>
              </a:r>
              <a:r>
                <a:rPr lang="ko-KR" altLang="en-US" sz="1400" smtClean="0"/>
                <a:t>물감 </a:t>
              </a:r>
              <a:r>
                <a:rPr lang="ko-KR" altLang="en-US" sz="1400" dirty="0" smtClean="0"/>
                <a:t>아이템 등을 따로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구분해서 등록할 수 있게 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156" name="사각형 설명선 155"/>
            <p:cNvSpPr/>
            <p:nvPr/>
          </p:nvSpPr>
          <p:spPr>
            <a:xfrm>
              <a:off x="9637890" y="-197319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씨앗 등록</a:t>
              </a:r>
              <a:endParaRPr lang="ko-KR" altLang="en-US" sz="1200" dirty="0"/>
            </a:p>
          </p:txBody>
        </p:sp>
        <p:sp>
          <p:nvSpPr>
            <p:cNvPr id="157" name="사각형 설명선 156"/>
            <p:cNvSpPr/>
            <p:nvPr/>
          </p:nvSpPr>
          <p:spPr>
            <a:xfrm>
              <a:off x="9637889" y="904877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업그레이드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아이템 등록</a:t>
              </a:r>
              <a:endParaRPr lang="ko-KR" altLang="en-US" sz="1200" dirty="0"/>
            </a:p>
          </p:txBody>
        </p:sp>
        <p:sp>
          <p:nvSpPr>
            <p:cNvPr id="158" name="사각형 설명선 157"/>
            <p:cNvSpPr/>
            <p:nvPr/>
          </p:nvSpPr>
          <p:spPr>
            <a:xfrm>
              <a:off x="9637890" y="1853684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작물용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물감 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smtClean="0"/>
                <a:t>등록</a:t>
              </a:r>
              <a:endParaRPr lang="ko-KR" altLang="en-US" sz="12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011044" y="3399154"/>
            <a:ext cx="3404562" cy="3333751"/>
            <a:chOff x="2461969" y="3368159"/>
            <a:chExt cx="3404562" cy="3333751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5"/>
            <a:srcRect t="26181" r="64291" b="25208"/>
            <a:stretch/>
          </p:blipFill>
          <p:spPr>
            <a:xfrm>
              <a:off x="2461969" y="3368159"/>
              <a:ext cx="3404562" cy="3333751"/>
            </a:xfrm>
            <a:prstGeom prst="rect">
              <a:avLst/>
            </a:prstGeom>
          </p:spPr>
        </p:pic>
        <p:sp>
          <p:nvSpPr>
            <p:cNvPr id="42" name="직사각형 41"/>
            <p:cNvSpPr/>
            <p:nvPr/>
          </p:nvSpPr>
          <p:spPr>
            <a:xfrm>
              <a:off x="4238943" y="3415781"/>
              <a:ext cx="1570231" cy="32421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8" name="그림 167"/>
            <p:cNvPicPr>
              <a:picLocks noChangeAspect="1"/>
            </p:cNvPicPr>
            <p:nvPr/>
          </p:nvPicPr>
          <p:blipFill rotWithShape="1">
            <a:blip r:embed="rId5"/>
            <a:srcRect l="20823" t="27847" r="68187" b="57847"/>
            <a:stretch/>
          </p:blipFill>
          <p:spPr>
            <a:xfrm>
              <a:off x="4500182" y="3503929"/>
              <a:ext cx="1047751" cy="981075"/>
            </a:xfrm>
            <a:prstGeom prst="rect">
              <a:avLst/>
            </a:prstGeom>
          </p:spPr>
        </p:pic>
      </p:grpSp>
      <p:grpSp>
        <p:nvGrpSpPr>
          <p:cNvPr id="179" name="그룹 178"/>
          <p:cNvGrpSpPr/>
          <p:nvPr/>
        </p:nvGrpSpPr>
        <p:grpSpPr>
          <a:xfrm>
            <a:off x="3281971" y="5166903"/>
            <a:ext cx="840598" cy="779318"/>
            <a:chOff x="7203748" y="4224298"/>
            <a:chExt cx="924658" cy="857250"/>
          </a:xfrm>
        </p:grpSpPr>
        <p:grpSp>
          <p:nvGrpSpPr>
            <p:cNvPr id="180" name="그룹 179"/>
            <p:cNvGrpSpPr/>
            <p:nvPr/>
          </p:nvGrpSpPr>
          <p:grpSpPr>
            <a:xfrm>
              <a:off x="7203748" y="4224298"/>
              <a:ext cx="924658" cy="857250"/>
              <a:chOff x="2531459" y="4025384"/>
              <a:chExt cx="924658" cy="857250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2531459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b="1" dirty="0"/>
              </a:p>
            </p:txBody>
          </p:sp>
          <p:pic>
            <p:nvPicPr>
              <p:cNvPr id="183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9308" y="4049286"/>
                <a:ext cx="473537" cy="473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2859584" y="4239870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1" name="TextBox 180"/>
            <p:cNvSpPr txBox="1"/>
            <p:nvPr/>
          </p:nvSpPr>
          <p:spPr>
            <a:xfrm>
              <a:off x="7767855" y="4741455"/>
              <a:ext cx="324801" cy="3046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G</a:t>
              </a:r>
              <a:endParaRPr lang="ko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212" name="사각형 설명선 211"/>
          <p:cNvSpPr/>
          <p:nvPr/>
        </p:nvSpPr>
        <p:spPr>
          <a:xfrm>
            <a:off x="9790289" y="1057277"/>
            <a:ext cx="1160763" cy="666748"/>
          </a:xfrm>
          <a:prstGeom prst="wedgeRectCallout">
            <a:avLst>
              <a:gd name="adj1" fmla="val -58321"/>
              <a:gd name="adj2" fmla="val -8220"/>
            </a:avLst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업그레이드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아이템 등록</a:t>
            </a:r>
            <a:endParaRPr lang="ko-KR" altLang="en-US" sz="1200" dirty="0"/>
          </a:p>
        </p:txBody>
      </p:sp>
      <p:sp>
        <p:nvSpPr>
          <p:cNvPr id="213" name="사각형 설명선 212"/>
          <p:cNvSpPr/>
          <p:nvPr/>
        </p:nvSpPr>
        <p:spPr>
          <a:xfrm>
            <a:off x="9942689" y="1209677"/>
            <a:ext cx="1160763" cy="666748"/>
          </a:xfrm>
          <a:prstGeom prst="wedgeRectCallout">
            <a:avLst>
              <a:gd name="adj1" fmla="val -58321"/>
              <a:gd name="adj2" fmla="val -8220"/>
            </a:avLst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업그레이드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아이템 등록</a:t>
            </a:r>
            <a:endParaRPr lang="ko-KR" altLang="en-US" sz="1200" dirty="0"/>
          </a:p>
        </p:txBody>
      </p:sp>
      <p:grpSp>
        <p:nvGrpSpPr>
          <p:cNvPr id="59" name="그룹 58"/>
          <p:cNvGrpSpPr/>
          <p:nvPr/>
        </p:nvGrpSpPr>
        <p:grpSpPr>
          <a:xfrm>
            <a:off x="5484848" y="3608705"/>
            <a:ext cx="4283494" cy="3333751"/>
            <a:chOff x="5484848" y="3608705"/>
            <a:chExt cx="4283494" cy="3333751"/>
          </a:xfrm>
        </p:grpSpPr>
        <p:grpSp>
          <p:nvGrpSpPr>
            <p:cNvPr id="169" name="그룹 168"/>
            <p:cNvGrpSpPr/>
            <p:nvPr/>
          </p:nvGrpSpPr>
          <p:grpSpPr>
            <a:xfrm>
              <a:off x="5484848" y="3608705"/>
              <a:ext cx="3404562" cy="3333751"/>
              <a:chOff x="2461969" y="3368159"/>
              <a:chExt cx="3404562" cy="3333751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 rotWithShape="1">
              <a:blip r:embed="rId5"/>
              <a:srcRect t="26181" r="64291" b="25208"/>
              <a:stretch/>
            </p:blipFill>
            <p:spPr>
              <a:xfrm>
                <a:off x="2461969" y="3368159"/>
                <a:ext cx="3404562" cy="3333751"/>
              </a:xfrm>
              <a:prstGeom prst="rect">
                <a:avLst/>
              </a:prstGeom>
            </p:spPr>
          </p:pic>
          <p:sp>
            <p:nvSpPr>
              <p:cNvPr id="171" name="직사각형 170"/>
              <p:cNvSpPr/>
              <p:nvPr/>
            </p:nvSpPr>
            <p:spPr>
              <a:xfrm>
                <a:off x="4238943" y="3415781"/>
                <a:ext cx="1570231" cy="32421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7754620" y="3709280"/>
              <a:ext cx="737408" cy="1986979"/>
              <a:chOff x="7487761" y="3518471"/>
              <a:chExt cx="914479" cy="246410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87761" y="3518471"/>
                <a:ext cx="877900" cy="792549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9953" y="4353525"/>
                <a:ext cx="890093" cy="792549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87761" y="5177834"/>
                <a:ext cx="914479" cy="804742"/>
              </a:xfrm>
              <a:prstGeom prst="rect">
                <a:avLst/>
              </a:prstGeom>
            </p:spPr>
          </p:pic>
        </p:grpSp>
        <p:pic>
          <p:nvPicPr>
            <p:cNvPr id="211" name="그림 210"/>
            <p:cNvPicPr>
              <a:picLocks noChangeAspect="1"/>
            </p:cNvPicPr>
            <p:nvPr/>
          </p:nvPicPr>
          <p:blipFill rotWithShape="1">
            <a:blip r:embed="rId5"/>
            <a:srcRect l="20823" t="43264" r="68187" b="42430"/>
            <a:stretch/>
          </p:blipFill>
          <p:spPr>
            <a:xfrm>
              <a:off x="7730181" y="5699567"/>
              <a:ext cx="715628" cy="670086"/>
            </a:xfrm>
            <a:prstGeom prst="rect">
              <a:avLst/>
            </a:prstGeom>
          </p:spPr>
        </p:pic>
        <p:sp>
          <p:nvSpPr>
            <p:cNvPr id="214" name="사각형 설명선 213"/>
            <p:cNvSpPr/>
            <p:nvPr/>
          </p:nvSpPr>
          <p:spPr>
            <a:xfrm>
              <a:off x="8607579" y="5127625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초록 물감 </a:t>
              </a:r>
              <a:r>
                <a:rPr lang="ko-KR" altLang="en-US" sz="1200" dirty="0"/>
                <a:t>아이템 </a:t>
              </a:r>
              <a:r>
                <a:rPr lang="ko-KR" altLang="en-US" sz="1200" dirty="0" err="1"/>
                <a:t>등록창</a:t>
              </a:r>
              <a:endParaRPr lang="ko-KR" altLang="en-US" sz="1200" dirty="0"/>
            </a:p>
          </p:txBody>
        </p:sp>
        <p:sp>
          <p:nvSpPr>
            <p:cNvPr id="215" name="사각형 설명선 214"/>
            <p:cNvSpPr/>
            <p:nvPr/>
          </p:nvSpPr>
          <p:spPr>
            <a:xfrm>
              <a:off x="8494458" y="4320579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파란 물감 </a:t>
              </a:r>
              <a:r>
                <a:rPr lang="ko-KR" altLang="en-US" sz="1200" dirty="0"/>
                <a:t>아이템 </a:t>
              </a:r>
              <a:r>
                <a:rPr lang="ko-KR" altLang="en-US" sz="1200" dirty="0" err="1"/>
                <a:t>등록창</a:t>
              </a:r>
              <a:endParaRPr lang="ko-KR" altLang="en-US" sz="1200" dirty="0"/>
            </a:p>
          </p:txBody>
        </p:sp>
        <p:sp>
          <p:nvSpPr>
            <p:cNvPr id="216" name="사각형 설명선 215"/>
            <p:cNvSpPr/>
            <p:nvPr/>
          </p:nvSpPr>
          <p:spPr>
            <a:xfrm>
              <a:off x="8436432" y="3623825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빨간 물감 아이템 </a:t>
              </a:r>
              <a:r>
                <a:rPr lang="ko-KR" altLang="en-US" sz="1200" dirty="0" err="1" smtClean="0"/>
                <a:t>등록창</a:t>
              </a:r>
              <a:endParaRPr lang="ko-KR" altLang="en-US" sz="1200" dirty="0"/>
            </a:p>
          </p:txBody>
        </p:sp>
        <p:sp>
          <p:nvSpPr>
            <p:cNvPr id="217" name="사각형 설명선 216"/>
            <p:cNvSpPr/>
            <p:nvPr/>
          </p:nvSpPr>
          <p:spPr>
            <a:xfrm>
              <a:off x="8476506" y="5876927"/>
              <a:ext cx="1160763" cy="666748"/>
            </a:xfrm>
            <a:prstGeom prst="wedgeRectCallout">
              <a:avLst>
                <a:gd name="adj1" fmla="val -58321"/>
                <a:gd name="adj2" fmla="val -8220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업그레이드 물약 아이템 </a:t>
              </a:r>
              <a:r>
                <a:rPr lang="ko-KR" altLang="en-US" sz="1200" dirty="0" err="1" smtClean="0"/>
                <a:t>등록창</a:t>
              </a:r>
              <a:endParaRPr lang="ko-KR" altLang="en-US" sz="1200" dirty="0"/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3945857" y="2374773"/>
            <a:ext cx="2031414" cy="854202"/>
            <a:chOff x="3945857" y="2374773"/>
            <a:chExt cx="2031414" cy="854202"/>
          </a:xfrm>
        </p:grpSpPr>
        <p:grpSp>
          <p:nvGrpSpPr>
            <p:cNvPr id="195" name="그룹 194"/>
            <p:cNvGrpSpPr/>
            <p:nvPr/>
          </p:nvGrpSpPr>
          <p:grpSpPr>
            <a:xfrm>
              <a:off x="3945857" y="2374773"/>
              <a:ext cx="2031414" cy="808460"/>
              <a:chOff x="3945857" y="2374773"/>
              <a:chExt cx="2031414" cy="808460"/>
            </a:xfrm>
          </p:grpSpPr>
          <p:grpSp>
            <p:nvGrpSpPr>
              <p:cNvPr id="173" name="그룹 172"/>
              <p:cNvGrpSpPr/>
              <p:nvPr/>
            </p:nvGrpSpPr>
            <p:grpSpPr>
              <a:xfrm>
                <a:off x="5155577" y="2374773"/>
                <a:ext cx="821694" cy="779318"/>
                <a:chOff x="6134838" y="4224298"/>
                <a:chExt cx="903863" cy="857250"/>
              </a:xfrm>
            </p:grpSpPr>
            <p:grpSp>
              <p:nvGrpSpPr>
                <p:cNvPr id="174" name="그룹 173"/>
                <p:cNvGrpSpPr/>
                <p:nvPr/>
              </p:nvGrpSpPr>
              <p:grpSpPr>
                <a:xfrm>
                  <a:off x="6134838" y="4224298"/>
                  <a:ext cx="903863" cy="857250"/>
                  <a:chOff x="3646313" y="4025384"/>
                  <a:chExt cx="903863" cy="857250"/>
                </a:xfrm>
              </p:grpSpPr>
              <p:sp>
                <p:nvSpPr>
                  <p:cNvPr id="176" name="직사각형 175"/>
                  <p:cNvSpPr/>
                  <p:nvPr/>
                </p:nvSpPr>
                <p:spPr>
                  <a:xfrm>
                    <a:off x="3646313" y="4025384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177" name="Picture 6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014" y="4046219"/>
                    <a:ext cx="459065" cy="459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4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300000">
                    <a:off x="3953643" y="4210529"/>
                    <a:ext cx="596533" cy="596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6707357" y="4751186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B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85" name="그룹 184"/>
              <p:cNvGrpSpPr/>
              <p:nvPr/>
            </p:nvGrpSpPr>
            <p:grpSpPr>
              <a:xfrm>
                <a:off x="3974188" y="2380144"/>
                <a:ext cx="813955" cy="779318"/>
                <a:chOff x="3532800" y="4160554"/>
                <a:chExt cx="895350" cy="857250"/>
              </a:xfrm>
            </p:grpSpPr>
            <p:sp>
              <p:nvSpPr>
                <p:cNvPr id="186" name="직사각형 185"/>
                <p:cNvSpPr/>
                <p:nvPr/>
              </p:nvSpPr>
              <p:spPr>
                <a:xfrm>
                  <a:off x="3532800" y="4160554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87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1615" y="4186014"/>
                  <a:ext cx="486002" cy="486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3820902" y="4355762"/>
                  <a:ext cx="596533" cy="596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9" name="TextBox 188"/>
                <p:cNvSpPr txBox="1"/>
                <p:nvPr/>
              </p:nvSpPr>
              <p:spPr>
                <a:xfrm>
                  <a:off x="4071249" y="4660570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R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>
                <a:off x="3945857" y="289574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/>
                  <a:t>3</a:t>
                </a:r>
                <a:endParaRPr lang="ko-KR" altLang="en-US" sz="1200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5110288" y="2906234"/>
                <a:ext cx="354585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/>
                  <a:t>10</a:t>
                </a:r>
                <a:endParaRPr lang="ko-KR" altLang="en-US" sz="1200"/>
              </a:p>
            </p:txBody>
          </p:sp>
        </p:grpSp>
        <p:sp>
          <p:nvSpPr>
            <p:cNvPr id="222" name="직사각형 221"/>
            <p:cNvSpPr/>
            <p:nvPr/>
          </p:nvSpPr>
          <p:spPr>
            <a:xfrm>
              <a:off x="3962400" y="2895600"/>
              <a:ext cx="295275" cy="314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5143500" y="2914650"/>
              <a:ext cx="295275" cy="3143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236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39229" y="562925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444667" y="6115050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" y="2097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행운석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" y="1669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씨앗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" y="2466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엠포인트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" y="2998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물감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" y="3368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업글</a:t>
            </a:r>
            <a:endParaRPr lang="ko-KR" altLang="en-US" dirty="0"/>
          </a:p>
        </p:txBody>
      </p:sp>
      <p:pic>
        <p:nvPicPr>
          <p:cNvPr id="3074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67" y="16986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48958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336815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0932495" y="1730374"/>
            <a:ext cx="914400" cy="2095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955355" y="3399154"/>
            <a:ext cx="914400" cy="2095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962975" y="4930774"/>
            <a:ext cx="914400" cy="20955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21547"/>
          <a:stretch/>
        </p:blipFill>
        <p:spPr>
          <a:xfrm>
            <a:off x="11210459" y="261238"/>
            <a:ext cx="981541" cy="68396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rcRect l="54400" t="47988" r="-13" b="-198"/>
          <a:stretch/>
        </p:blipFill>
        <p:spPr>
          <a:xfrm>
            <a:off x="99039" y="3967975"/>
            <a:ext cx="856488" cy="34058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70119" y="619125"/>
            <a:ext cx="1097406" cy="323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씨앗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884544" y="619125"/>
            <a:ext cx="1097406" cy="3238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기타</a:t>
            </a:r>
            <a:endParaRPr lang="ko-KR" altLang="en-US" sz="1600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327038" y="1231900"/>
            <a:ext cx="9537924" cy="3849648"/>
            <a:chOff x="1327038" y="1231900"/>
            <a:chExt cx="9537924" cy="38496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63" b="26111"/>
            <a:stretch/>
          </p:blipFill>
          <p:spPr>
            <a:xfrm>
              <a:off x="1327038" y="1231900"/>
              <a:ext cx="9537924" cy="3835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62075" y="1853684"/>
              <a:ext cx="3295650" cy="3165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" t="28889" r="84853" b="48055"/>
            <a:stretch/>
          </p:blipFill>
          <p:spPr>
            <a:xfrm>
              <a:off x="1416605" y="1907143"/>
              <a:ext cx="1323975" cy="15811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0" t="63785" r="66268" b="29486"/>
            <a:stretch/>
          </p:blipFill>
          <p:spPr>
            <a:xfrm>
              <a:off x="1683003" y="4547324"/>
              <a:ext cx="1384183" cy="461395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3107178" y="1853685"/>
              <a:ext cx="1563246" cy="32167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380400" y="4008154"/>
              <a:ext cx="895350" cy="857250"/>
              <a:chOff x="1416605" y="4025384"/>
              <a:chExt cx="895350" cy="85725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416605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1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420" y="4050844"/>
                <a:ext cx="486002" cy="486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1704707" y="4220592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4548971" y="1853683"/>
              <a:ext cx="118259" cy="32278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552163" y="1859101"/>
              <a:ext cx="118259" cy="27748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71128" y="1966487"/>
              <a:ext cx="895350" cy="857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3080" name="Picture 8" descr="seed 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968" y="2026096"/>
              <a:ext cx="734459" cy="73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/>
            <p:cNvGrpSpPr/>
            <p:nvPr/>
          </p:nvGrpSpPr>
          <p:grpSpPr>
            <a:xfrm>
              <a:off x="3366417" y="3003655"/>
              <a:ext cx="895350" cy="857250"/>
              <a:chOff x="6052132" y="3102293"/>
              <a:chExt cx="895350" cy="85725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6052132" y="3102293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82" name="Picture 10" descr="medicine icon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419" y="3160929"/>
                <a:ext cx="734459" cy="734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3918849" y="4508170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R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r="54387" b="47790"/>
            <a:stretch/>
          </p:blipFill>
          <p:spPr>
            <a:xfrm>
              <a:off x="1410494" y="3520324"/>
              <a:ext cx="856488" cy="340581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/>
            <a:srcRect l="49101" t="1297" r="447" b="47790"/>
            <a:stretch/>
          </p:blipFill>
          <p:spPr>
            <a:xfrm>
              <a:off x="2126368" y="3918570"/>
              <a:ext cx="947350" cy="3321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4"/>
            <a:srcRect t="47988" r="54387" b="-198"/>
            <a:stretch/>
          </p:blipFill>
          <p:spPr>
            <a:xfrm>
              <a:off x="1410494" y="4250881"/>
              <a:ext cx="856488" cy="340581"/>
            </a:xfrm>
            <a:prstGeom prst="rect">
              <a:avLst/>
            </a:prstGeom>
          </p:spPr>
        </p:pic>
        <p:sp>
          <p:nvSpPr>
            <p:cNvPr id="48" name="타원 47"/>
            <p:cNvSpPr/>
            <p:nvPr/>
          </p:nvSpPr>
          <p:spPr>
            <a:xfrm>
              <a:off x="1741680" y="4731763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351279" y="4717154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771331" y="4757159"/>
              <a:ext cx="84464" cy="84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309339" y="1264682"/>
              <a:ext cx="1153557" cy="14499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5893877" y="1334566"/>
              <a:ext cx="903863" cy="857250"/>
              <a:chOff x="6134838" y="4224298"/>
              <a:chExt cx="903863" cy="857250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6134838" y="4224298"/>
                <a:ext cx="903863" cy="857250"/>
                <a:chOff x="3646313" y="4025384"/>
                <a:chExt cx="903863" cy="857250"/>
              </a:xfrm>
            </p:grpSpPr>
            <p:sp>
              <p:nvSpPr>
                <p:cNvPr id="8" name="직사각형 7"/>
                <p:cNvSpPr/>
                <p:nvPr/>
              </p:nvSpPr>
              <p:spPr>
                <a:xfrm>
                  <a:off x="3646313" y="4025384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30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1014" y="4046219"/>
                  <a:ext cx="459065" cy="459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3953643" y="4210529"/>
                  <a:ext cx="596533" cy="596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2" name="TextBox 51"/>
              <p:cNvSpPr txBox="1"/>
              <p:nvPr/>
            </p:nvSpPr>
            <p:spPr>
              <a:xfrm>
                <a:off x="6707357" y="4751186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</a:rPr>
                  <a:t>B</a:t>
                </a:r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7153287" y="1363141"/>
              <a:ext cx="924658" cy="857250"/>
              <a:chOff x="7203748" y="4224298"/>
              <a:chExt cx="924658" cy="857250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7203748" y="4224298"/>
                <a:ext cx="924658" cy="857250"/>
                <a:chOff x="2531459" y="4025384"/>
                <a:chExt cx="924658" cy="857250"/>
              </a:xfrm>
            </p:grpSpPr>
            <p:sp>
              <p:nvSpPr>
                <p:cNvPr id="10" name="직사각형 9"/>
                <p:cNvSpPr/>
                <p:nvPr/>
              </p:nvSpPr>
              <p:spPr>
                <a:xfrm>
                  <a:off x="2531459" y="4025384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3078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9308" y="4049286"/>
                  <a:ext cx="473537" cy="4735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2859584" y="4239870"/>
                  <a:ext cx="596533" cy="596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3" name="TextBox 52"/>
              <p:cNvSpPr txBox="1"/>
              <p:nvPr/>
            </p:nvSpPr>
            <p:spPr>
              <a:xfrm>
                <a:off x="7784221" y="4755305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</a:rPr>
                  <a:t>G</a:t>
                </a:r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381025" y="1341154"/>
              <a:ext cx="895350" cy="857250"/>
              <a:chOff x="3532800" y="4160554"/>
              <a:chExt cx="895350" cy="857250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3532800" y="416055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63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1615" y="4186014"/>
                <a:ext cx="486002" cy="486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3820902" y="4355762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4071249" y="4660570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</a:rPr>
                  <a:t>R</a:t>
                </a:r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9624342" y="1346305"/>
              <a:ext cx="895350" cy="857250"/>
              <a:chOff x="3518817" y="3156055"/>
              <a:chExt cx="895350" cy="857250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3518817" y="3156055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71" name="Picture 10" descr="medicine icon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2104" y="3214691"/>
                <a:ext cx="734459" cy="734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7" t="35093" r="48787" b="60417"/>
            <a:stretch/>
          </p:blipFill>
          <p:spPr>
            <a:xfrm>
              <a:off x="6074214" y="2406682"/>
              <a:ext cx="314325" cy="307943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7" t="35093" r="48787" b="60417"/>
            <a:stretch/>
          </p:blipFill>
          <p:spPr>
            <a:xfrm>
              <a:off x="7259456" y="2406681"/>
              <a:ext cx="314325" cy="307943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7" t="35093" r="48787" b="60417"/>
            <a:stretch/>
          </p:blipFill>
          <p:spPr>
            <a:xfrm>
              <a:off x="8555843" y="2406681"/>
              <a:ext cx="314325" cy="307943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7" t="35093" r="48787" b="60417"/>
            <a:stretch/>
          </p:blipFill>
          <p:spPr>
            <a:xfrm>
              <a:off x="9741085" y="2406680"/>
              <a:ext cx="314325" cy="307943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5820312" y="2256731"/>
              <a:ext cx="1126587" cy="13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파랑 물감</a:t>
              </a:r>
              <a:endParaRPr lang="ko-KR" altLang="en-US" sz="105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037668" y="2256731"/>
              <a:ext cx="1126587" cy="13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초록 물감</a:t>
              </a:r>
              <a:endParaRPr lang="ko-KR" altLang="en-US" sz="1050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271412" y="2250381"/>
              <a:ext cx="1126587" cy="13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빨강 물감</a:t>
              </a:r>
              <a:endParaRPr lang="ko-KR" altLang="en-US" sz="1050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9488768" y="2250381"/>
              <a:ext cx="1126587" cy="13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업그레이드 약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93126" y="23666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15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299738" y="236660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29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534473" y="238144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8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688579" y="236660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6</a:t>
              </a:r>
              <a:endParaRPr lang="ko-KR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3" name="오른쪽 화살표 82"/>
            <p:cNvSpPr/>
            <p:nvPr/>
          </p:nvSpPr>
          <p:spPr>
            <a:xfrm rot="13500000">
              <a:off x="8720446" y="2035120"/>
              <a:ext cx="740071" cy="552778"/>
            </a:xfrm>
            <a:prstGeom prst="rightArrow">
              <a:avLst/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 설명선 83"/>
            <p:cNvSpPr/>
            <p:nvPr/>
          </p:nvSpPr>
          <p:spPr>
            <a:xfrm>
              <a:off x="9263906" y="2841627"/>
              <a:ext cx="1160763" cy="666748"/>
            </a:xfrm>
            <a:prstGeom prst="wedgeRectCallout">
              <a:avLst>
                <a:gd name="adj1" fmla="val -40815"/>
                <a:gd name="adj2" fmla="val -72982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/>
                <a:t>클릭</a:t>
              </a:r>
              <a:endParaRPr lang="ko-KR" altLang="en-US" sz="2400" dirty="0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4184163" y="2466975"/>
              <a:ext cx="4858237" cy="20411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5" name="사각형 설명선 84"/>
            <p:cNvSpPr/>
            <p:nvPr/>
          </p:nvSpPr>
          <p:spPr>
            <a:xfrm>
              <a:off x="4564722" y="4376739"/>
              <a:ext cx="1160763" cy="666748"/>
            </a:xfrm>
            <a:prstGeom prst="wedgeRectCallout">
              <a:avLst>
                <a:gd name="adj1" fmla="val -78015"/>
                <a:gd name="adj2" fmla="val -12029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/>
                <a:t>등록됨</a:t>
              </a:r>
              <a:endParaRPr lang="ko-KR" altLang="en-US" sz="24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332695" y="5255380"/>
            <a:ext cx="9537924" cy="3849648"/>
            <a:chOff x="1332695" y="5255380"/>
            <a:chExt cx="9537924" cy="3849648"/>
          </a:xfrm>
        </p:grpSpPr>
        <p:grpSp>
          <p:nvGrpSpPr>
            <p:cNvPr id="86" name="그룹 85"/>
            <p:cNvGrpSpPr/>
            <p:nvPr/>
          </p:nvGrpSpPr>
          <p:grpSpPr>
            <a:xfrm>
              <a:off x="1332695" y="5255380"/>
              <a:ext cx="9537924" cy="3849648"/>
              <a:chOff x="1327038" y="1231900"/>
              <a:chExt cx="9537924" cy="3849648"/>
            </a:xfrm>
          </p:grpSpPr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963" b="26111"/>
              <a:stretch/>
            </p:blipFill>
            <p:spPr>
              <a:xfrm>
                <a:off x="1327038" y="1231900"/>
                <a:ext cx="9537924" cy="3835400"/>
              </a:xfrm>
              <a:prstGeom prst="rect">
                <a:avLst/>
              </a:prstGeom>
            </p:spPr>
          </p:pic>
          <p:sp>
            <p:nvSpPr>
              <p:cNvPr id="88" name="직사각형 87"/>
              <p:cNvSpPr/>
              <p:nvPr/>
            </p:nvSpPr>
            <p:spPr>
              <a:xfrm>
                <a:off x="1362075" y="1853684"/>
                <a:ext cx="3295650" cy="3165991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t="28889" r="84853" b="48055"/>
              <a:stretch/>
            </p:blipFill>
            <p:spPr>
              <a:xfrm>
                <a:off x="1416605" y="1907143"/>
                <a:ext cx="1323975" cy="1581150"/>
              </a:xfrm>
              <a:prstGeom prst="rect">
                <a:avLst/>
              </a:prstGeom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20" t="63785" r="66268" b="29486"/>
              <a:stretch/>
            </p:blipFill>
            <p:spPr>
              <a:xfrm>
                <a:off x="1683003" y="4547324"/>
                <a:ext cx="1384183" cy="461395"/>
              </a:xfrm>
              <a:prstGeom prst="rect">
                <a:avLst/>
              </a:prstGeom>
            </p:spPr>
          </p:pic>
          <p:sp>
            <p:nvSpPr>
              <p:cNvPr id="91" name="직사각형 90"/>
              <p:cNvSpPr/>
              <p:nvPr/>
            </p:nvSpPr>
            <p:spPr>
              <a:xfrm>
                <a:off x="3107178" y="1853685"/>
                <a:ext cx="1563246" cy="321679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3380400" y="4008154"/>
                <a:ext cx="895350" cy="857250"/>
                <a:chOff x="1416605" y="4025384"/>
                <a:chExt cx="895350" cy="857250"/>
              </a:xfrm>
            </p:grpSpPr>
            <p:sp>
              <p:nvSpPr>
                <p:cNvPr id="144" name="직사각형 143"/>
                <p:cNvSpPr/>
                <p:nvPr/>
              </p:nvSpPr>
              <p:spPr>
                <a:xfrm>
                  <a:off x="1416605" y="4025384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45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420" y="4050844"/>
                  <a:ext cx="486002" cy="486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1704707" y="4220592"/>
                  <a:ext cx="596533" cy="596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3" name="직사각형 92"/>
              <p:cNvSpPr/>
              <p:nvPr/>
            </p:nvSpPr>
            <p:spPr>
              <a:xfrm>
                <a:off x="4548971" y="1853683"/>
                <a:ext cx="118259" cy="32278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4552163" y="1859101"/>
                <a:ext cx="118259" cy="277481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3371128" y="1966487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96" name="Picture 8" descr="seed icon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9968" y="2026096"/>
                <a:ext cx="734459" cy="734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7" name="그룹 96"/>
              <p:cNvGrpSpPr/>
              <p:nvPr/>
            </p:nvGrpSpPr>
            <p:grpSpPr>
              <a:xfrm>
                <a:off x="3366417" y="3003655"/>
                <a:ext cx="895350" cy="857250"/>
                <a:chOff x="6052132" y="3102293"/>
                <a:chExt cx="895350" cy="857250"/>
              </a:xfrm>
            </p:grpSpPr>
            <p:sp>
              <p:nvSpPr>
                <p:cNvPr id="142" name="직사각형 141"/>
                <p:cNvSpPr/>
                <p:nvPr/>
              </p:nvSpPr>
              <p:spPr>
                <a:xfrm>
                  <a:off x="6052132" y="3102293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43" name="Picture 10" descr="medicine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5419" y="3160929"/>
                  <a:ext cx="734459" cy="734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8" name="TextBox 97"/>
              <p:cNvSpPr txBox="1"/>
              <p:nvPr/>
            </p:nvSpPr>
            <p:spPr>
              <a:xfrm>
                <a:off x="3918849" y="4508170"/>
                <a:ext cx="279243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</a:rPr>
                  <a:t>R</a:t>
                </a:r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 rotWithShape="1">
              <a:blip r:embed="rId4"/>
              <a:srcRect r="54387" b="47790"/>
              <a:stretch/>
            </p:blipFill>
            <p:spPr>
              <a:xfrm>
                <a:off x="1410494" y="3520324"/>
                <a:ext cx="856488" cy="340581"/>
              </a:xfrm>
              <a:prstGeom prst="rect">
                <a:avLst/>
              </a:prstGeom>
            </p:spPr>
          </p:pic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4"/>
              <a:srcRect l="49101" t="1297" r="447" b="47790"/>
              <a:stretch/>
            </p:blipFill>
            <p:spPr>
              <a:xfrm>
                <a:off x="2126368" y="3918570"/>
                <a:ext cx="947350" cy="332120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4"/>
              <a:srcRect t="47988" r="54387" b="-198"/>
              <a:stretch/>
            </p:blipFill>
            <p:spPr>
              <a:xfrm>
                <a:off x="1410494" y="4250881"/>
                <a:ext cx="856488" cy="340581"/>
              </a:xfrm>
              <a:prstGeom prst="rect">
                <a:avLst/>
              </a:prstGeom>
            </p:spPr>
          </p:pic>
          <p:sp>
            <p:nvSpPr>
              <p:cNvPr id="102" name="타원 101"/>
              <p:cNvSpPr/>
              <p:nvPr/>
            </p:nvSpPr>
            <p:spPr>
              <a:xfrm>
                <a:off x="1741680" y="4731763"/>
                <a:ext cx="136029" cy="136029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2351279" y="4717154"/>
                <a:ext cx="136029" cy="136029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1771331" y="4757159"/>
                <a:ext cx="84464" cy="8446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8309339" y="1264682"/>
                <a:ext cx="1153557" cy="144994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106" name="그룹 105"/>
              <p:cNvGrpSpPr/>
              <p:nvPr/>
            </p:nvGrpSpPr>
            <p:grpSpPr>
              <a:xfrm>
                <a:off x="5893877" y="1334566"/>
                <a:ext cx="903863" cy="857250"/>
                <a:chOff x="6134838" y="4224298"/>
                <a:chExt cx="903863" cy="857250"/>
              </a:xfrm>
            </p:grpSpPr>
            <p:grpSp>
              <p:nvGrpSpPr>
                <p:cNvPr id="137" name="그룹 136"/>
                <p:cNvGrpSpPr/>
                <p:nvPr/>
              </p:nvGrpSpPr>
              <p:grpSpPr>
                <a:xfrm>
                  <a:off x="6134838" y="4224298"/>
                  <a:ext cx="903863" cy="857250"/>
                  <a:chOff x="3646313" y="4025384"/>
                  <a:chExt cx="903863" cy="857250"/>
                </a:xfrm>
              </p:grpSpPr>
              <p:sp>
                <p:nvSpPr>
                  <p:cNvPr id="139" name="직사각형 138"/>
                  <p:cNvSpPr/>
                  <p:nvPr/>
                </p:nvSpPr>
                <p:spPr>
                  <a:xfrm>
                    <a:off x="3646313" y="4025384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140" name="Picture 6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1014" y="4046219"/>
                    <a:ext cx="459065" cy="459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1" name="Picture 4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300000">
                    <a:off x="3953643" y="4210529"/>
                    <a:ext cx="596533" cy="596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8" name="TextBox 137"/>
                <p:cNvSpPr txBox="1"/>
                <p:nvPr/>
              </p:nvSpPr>
              <p:spPr>
                <a:xfrm>
                  <a:off x="6707357" y="4751186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B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7153287" y="1363141"/>
                <a:ext cx="924658" cy="857250"/>
                <a:chOff x="7203748" y="4224298"/>
                <a:chExt cx="924658" cy="857250"/>
              </a:xfrm>
            </p:grpSpPr>
            <p:grpSp>
              <p:nvGrpSpPr>
                <p:cNvPr id="132" name="그룹 131"/>
                <p:cNvGrpSpPr/>
                <p:nvPr/>
              </p:nvGrpSpPr>
              <p:grpSpPr>
                <a:xfrm>
                  <a:off x="7203748" y="4224298"/>
                  <a:ext cx="924658" cy="857250"/>
                  <a:chOff x="2531459" y="4025384"/>
                  <a:chExt cx="924658" cy="857250"/>
                </a:xfrm>
              </p:grpSpPr>
              <p:sp>
                <p:nvSpPr>
                  <p:cNvPr id="134" name="직사각형 133"/>
                  <p:cNvSpPr/>
                  <p:nvPr/>
                </p:nvSpPr>
                <p:spPr>
                  <a:xfrm>
                    <a:off x="2531459" y="4025384"/>
                    <a:ext cx="895350" cy="85725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endParaRPr lang="ko-KR" altLang="en-US" sz="1100" dirty="0"/>
                  </a:p>
                </p:txBody>
              </p:sp>
              <p:pic>
                <p:nvPicPr>
                  <p:cNvPr id="135" name="Picture 6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59308" y="4049286"/>
                    <a:ext cx="473537" cy="47353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6" name="Picture 4" descr="paint icon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duotone>
                      <a:schemeClr val="accent6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300000">
                    <a:off x="2859584" y="4239870"/>
                    <a:ext cx="596533" cy="59653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33" name="TextBox 132"/>
                <p:cNvSpPr txBox="1"/>
                <p:nvPr/>
              </p:nvSpPr>
              <p:spPr>
                <a:xfrm>
                  <a:off x="7784221" y="4755305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G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8" name="그룹 107"/>
              <p:cNvGrpSpPr/>
              <p:nvPr/>
            </p:nvGrpSpPr>
            <p:grpSpPr>
              <a:xfrm>
                <a:off x="8381025" y="1341154"/>
                <a:ext cx="895350" cy="857250"/>
                <a:chOff x="3532800" y="4160554"/>
                <a:chExt cx="895350" cy="857250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3532800" y="4160554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29" name="Picture 6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1615" y="4186014"/>
                  <a:ext cx="486002" cy="486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0" name="Picture 4" descr="paint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300000">
                  <a:off x="3820902" y="4355762"/>
                  <a:ext cx="596533" cy="5965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/>
                <p:cNvSpPr txBox="1"/>
                <p:nvPr/>
              </p:nvSpPr>
              <p:spPr>
                <a:xfrm>
                  <a:off x="4071249" y="4660570"/>
                  <a:ext cx="279243" cy="276999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bg1"/>
                      </a:solidFill>
                    </a:rPr>
                    <a:t>R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9" name="그룹 108"/>
              <p:cNvGrpSpPr/>
              <p:nvPr/>
            </p:nvGrpSpPr>
            <p:grpSpPr>
              <a:xfrm>
                <a:off x="9624342" y="1346305"/>
                <a:ext cx="895350" cy="857250"/>
                <a:chOff x="3518817" y="3156055"/>
                <a:chExt cx="895350" cy="857250"/>
              </a:xfrm>
            </p:grpSpPr>
            <p:sp>
              <p:nvSpPr>
                <p:cNvPr id="126" name="직사각형 125"/>
                <p:cNvSpPr/>
                <p:nvPr/>
              </p:nvSpPr>
              <p:spPr>
                <a:xfrm>
                  <a:off x="3518817" y="3156055"/>
                  <a:ext cx="895350" cy="85725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27" name="Picture 10" descr="medicine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2104" y="3214691"/>
                  <a:ext cx="734459" cy="7344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0" name="그림 10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17" t="35093" r="48787" b="60417"/>
              <a:stretch/>
            </p:blipFill>
            <p:spPr>
              <a:xfrm>
                <a:off x="6074214" y="2406682"/>
                <a:ext cx="314325" cy="307943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17" t="35093" r="48787" b="60417"/>
              <a:stretch/>
            </p:blipFill>
            <p:spPr>
              <a:xfrm>
                <a:off x="7259456" y="2406681"/>
                <a:ext cx="314325" cy="307943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17" t="35093" r="48787" b="60417"/>
              <a:stretch/>
            </p:blipFill>
            <p:spPr>
              <a:xfrm>
                <a:off x="8555843" y="2406681"/>
                <a:ext cx="314325" cy="307943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17" t="35093" r="48787" b="60417"/>
              <a:stretch/>
            </p:blipFill>
            <p:spPr>
              <a:xfrm>
                <a:off x="9741085" y="2406680"/>
                <a:ext cx="314325" cy="307943"/>
              </a:xfrm>
              <a:prstGeom prst="rect">
                <a:avLst/>
              </a:prstGeom>
            </p:spPr>
          </p:pic>
          <p:sp>
            <p:nvSpPr>
              <p:cNvPr id="114" name="직사각형 113"/>
              <p:cNvSpPr/>
              <p:nvPr/>
            </p:nvSpPr>
            <p:spPr>
              <a:xfrm>
                <a:off x="5820312" y="2256731"/>
                <a:ext cx="1126587" cy="134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파랑 물감</a:t>
                </a:r>
                <a:endParaRPr lang="ko-KR" altLang="en-US" sz="1050" dirty="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7037668" y="2256731"/>
                <a:ext cx="1126587" cy="134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초록 물감</a:t>
                </a:r>
                <a:endParaRPr lang="ko-KR" altLang="en-US" sz="1050" dirty="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8271412" y="2250381"/>
                <a:ext cx="1126587" cy="134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빨강 물감</a:t>
                </a:r>
                <a:endParaRPr lang="ko-KR" altLang="en-US" sz="1050" dirty="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9488768" y="2250381"/>
                <a:ext cx="1126587" cy="1340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 smtClean="0"/>
                  <a:t>업그레이드 약</a:t>
                </a:r>
                <a:endParaRPr lang="ko-KR" altLang="en-US" sz="1050" dirty="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093126" y="236660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</a:rPr>
                  <a:t>15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299738" y="236660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</a:rPr>
                  <a:t>29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8534473" y="238144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</a:rPr>
                  <a:t>8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9688579" y="2366605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bg1"/>
                    </a:solidFill>
                  </a:rPr>
                  <a:t>6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오른쪽 화살표 121"/>
              <p:cNvSpPr/>
              <p:nvPr/>
            </p:nvSpPr>
            <p:spPr>
              <a:xfrm rot="13500000">
                <a:off x="4173846" y="4079820"/>
                <a:ext cx="740071" cy="552778"/>
              </a:xfrm>
              <a:prstGeom prst="rightArrow">
                <a:avLst/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사각형 설명선 122"/>
              <p:cNvSpPr/>
              <p:nvPr/>
            </p:nvSpPr>
            <p:spPr>
              <a:xfrm>
                <a:off x="5022106" y="4352927"/>
                <a:ext cx="1160763" cy="666748"/>
              </a:xfrm>
              <a:prstGeom prst="wedgeRectCallout">
                <a:avLst>
                  <a:gd name="adj1" fmla="val -65979"/>
                  <a:gd name="adj2" fmla="val -12029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/>
                  <a:t>클릭</a:t>
                </a:r>
                <a:endParaRPr lang="ko-KR" altLang="en-US" sz="2400" dirty="0"/>
              </a:p>
            </p:txBody>
          </p:sp>
          <p:cxnSp>
            <p:nvCxnSpPr>
              <p:cNvPr id="124" name="직선 화살표 연결선 123"/>
              <p:cNvCxnSpPr/>
              <p:nvPr/>
            </p:nvCxnSpPr>
            <p:spPr>
              <a:xfrm flipV="1">
                <a:off x="4198043" y="2301121"/>
                <a:ext cx="4381500" cy="227329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5" name="사각형 설명선 124"/>
              <p:cNvSpPr/>
              <p:nvPr/>
            </p:nvSpPr>
            <p:spPr>
              <a:xfrm>
                <a:off x="8414183" y="2852738"/>
                <a:ext cx="2004829" cy="1180875"/>
              </a:xfrm>
              <a:prstGeom prst="wedgeRectCallout">
                <a:avLst>
                  <a:gd name="adj1" fmla="val -26592"/>
                  <a:gd name="adj2" fmla="val -86315"/>
                </a:avLst>
              </a:prstGeom>
              <a:solidFill>
                <a:srgbClr val="FF0000"/>
              </a:solidFill>
              <a:ln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/>
                  <a:t>1</a:t>
                </a:r>
                <a:r>
                  <a:rPr lang="ko-KR" altLang="en-US" sz="2400" smtClean="0"/>
                  <a:t>개씩 </a:t>
                </a:r>
                <a:endParaRPr lang="en-US" altLang="ko-KR" sz="2400" dirty="0" smtClean="0"/>
              </a:p>
              <a:p>
                <a:pPr algn="ctr"/>
                <a:r>
                  <a:rPr lang="ko-KR" altLang="en-US" sz="2400" smtClean="0"/>
                  <a:t>등록 해제됨</a:t>
                </a:r>
                <a:endParaRPr lang="ko-KR" altLang="en-US" sz="2400" dirty="0"/>
              </a:p>
            </p:txBody>
          </p:sp>
        </p:grpSp>
        <p:sp>
          <p:nvSpPr>
            <p:cNvPr id="46" name="곱셈 기호 45"/>
            <p:cNvSpPr/>
            <p:nvPr/>
          </p:nvSpPr>
          <p:spPr>
            <a:xfrm>
              <a:off x="3937000" y="7884974"/>
              <a:ext cx="482600" cy="482600"/>
            </a:xfrm>
            <a:prstGeom prst="mathMultiply">
              <a:avLst>
                <a:gd name="adj1" fmla="val 685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522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고양이 박사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83" y="1037967"/>
            <a:ext cx="61912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고양이 박사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967"/>
            <a:ext cx="4136478" cy="413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0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499" y="102201"/>
            <a:ext cx="8934450" cy="66865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80792" y="2378676"/>
            <a:ext cx="1581150" cy="2133600"/>
            <a:chOff x="780792" y="2378676"/>
            <a:chExt cx="1581150" cy="21336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92" y="2378676"/>
              <a:ext cx="1581150" cy="21336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070919" y="3575222"/>
              <a:ext cx="247135" cy="2883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 설명선 6"/>
            <p:cNvSpPr/>
            <p:nvPr/>
          </p:nvSpPr>
          <p:spPr>
            <a:xfrm>
              <a:off x="1070919" y="3115963"/>
              <a:ext cx="650789" cy="329513"/>
            </a:xfrm>
            <a:prstGeom prst="wedgeRectCallout">
              <a:avLst>
                <a:gd name="adj1" fmla="val -22098"/>
                <a:gd name="adj2" fmla="val 8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클릭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5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composition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42" y="231775"/>
            <a:ext cx="301964" cy="3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0660296" y="1223499"/>
            <a:ext cx="1523050" cy="1025889"/>
            <a:chOff x="10660296" y="1223499"/>
            <a:chExt cx="1523050" cy="1025889"/>
          </a:xfrm>
        </p:grpSpPr>
        <p:sp>
          <p:nvSpPr>
            <p:cNvPr id="79" name="직사각형 78"/>
            <p:cNvSpPr/>
            <p:nvPr/>
          </p:nvSpPr>
          <p:spPr>
            <a:xfrm>
              <a:off x="10660297" y="1223499"/>
              <a:ext cx="1523049" cy="296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조합 가능</a:t>
              </a:r>
              <a:endParaRPr lang="ko-KR" altLang="en-US" sz="11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805870" y="1223499"/>
              <a:ext cx="377476" cy="296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1/2 액자 80"/>
            <p:cNvSpPr/>
            <p:nvPr/>
          </p:nvSpPr>
          <p:spPr>
            <a:xfrm rot="13500000">
              <a:off x="11914083" y="1255439"/>
              <a:ext cx="154572" cy="154572"/>
            </a:xfrm>
            <a:prstGeom prst="halfFrame">
              <a:avLst>
                <a:gd name="adj1" fmla="val 8333"/>
                <a:gd name="adj2" fmla="val 93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660296" y="1519700"/>
              <a:ext cx="1523049" cy="729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전체</a:t>
              </a:r>
              <a:endParaRPr lang="en-US" altLang="ko-KR" sz="1100" dirty="0" smtClean="0"/>
            </a:p>
            <a:p>
              <a:endParaRPr lang="en-US" altLang="ko-KR" sz="1100" dirty="0" smtClean="0"/>
            </a:p>
            <a:p>
              <a:r>
                <a:rPr lang="ko-KR" altLang="en-US" sz="1100" smtClean="0"/>
                <a:t>조합 </a:t>
              </a:r>
              <a:r>
                <a:rPr lang="ko-KR" altLang="en-US" sz="1100" dirty="0" smtClean="0"/>
                <a:t>가능</a:t>
              </a:r>
              <a:endParaRPr lang="ko-KR" altLang="en-US" sz="1100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10840274" y="3244052"/>
            <a:ext cx="1523049" cy="29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/>
              <a:t>조합 가능</a:t>
            </a:r>
            <a:endParaRPr lang="ko-KR" altLang="en-US" sz="1100" dirty="0"/>
          </a:p>
        </p:txBody>
      </p:sp>
      <p:sp>
        <p:nvSpPr>
          <p:cNvPr id="85" name="직사각형 84"/>
          <p:cNvSpPr/>
          <p:nvPr/>
        </p:nvSpPr>
        <p:spPr>
          <a:xfrm>
            <a:off x="10373488" y="4139336"/>
            <a:ext cx="4314823" cy="3475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조합 비용 </a:t>
            </a:r>
            <a:r>
              <a:rPr lang="en-US" altLang="ko-KR" sz="1600" dirty="0" smtClean="0"/>
              <a:t>:</a:t>
            </a:r>
            <a:endParaRPr lang="ko-KR" altLang="en-US" sz="1600" dirty="0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7" t="91453" r="34833" b="4255"/>
          <a:stretch/>
        </p:blipFill>
        <p:spPr>
          <a:xfrm>
            <a:off x="11519457" y="4169618"/>
            <a:ext cx="569090" cy="28694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4"/>
          <a:srcRect l="6318" t="5436" r="28830" b="5179"/>
          <a:stretch/>
        </p:blipFill>
        <p:spPr>
          <a:xfrm>
            <a:off x="12088547" y="4172521"/>
            <a:ext cx="758029" cy="28336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7" t="95334" r="31506"/>
          <a:stretch/>
        </p:blipFill>
        <p:spPr>
          <a:xfrm>
            <a:off x="13108267" y="4163179"/>
            <a:ext cx="866388" cy="31196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rcRect l="43533"/>
          <a:stretch/>
        </p:blipFill>
        <p:spPr>
          <a:xfrm rot="10800000">
            <a:off x="13974655" y="4176119"/>
            <a:ext cx="488839" cy="31701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4210698" y="4183806"/>
            <a:ext cx="2696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5" t="91026" r="34580" b="4223"/>
          <a:stretch/>
        </p:blipFill>
        <p:spPr>
          <a:xfrm rot="10800000">
            <a:off x="12821769" y="4154576"/>
            <a:ext cx="220251" cy="31762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2797083" y="4163680"/>
            <a:ext cx="26962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1233359" y="85725"/>
            <a:ext cx="8934450" cy="6686550"/>
            <a:chOff x="1233359" y="85725"/>
            <a:chExt cx="8934450" cy="66865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359" y="85725"/>
              <a:ext cx="8934450" cy="6686550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344115" y="802843"/>
              <a:ext cx="4523285" cy="515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9" name="Picture 2" descr="decomposition icon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341" y="330580"/>
              <a:ext cx="249557" cy="25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280469" y="260522"/>
              <a:ext cx="376881" cy="3871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2184" r="61139" b="91371"/>
            <a:stretch/>
          </p:blipFill>
          <p:spPr>
            <a:xfrm>
              <a:off x="3038476" y="231775"/>
              <a:ext cx="1651000" cy="430943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362568" y="2694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조합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사각형 설명선 11"/>
            <p:cNvSpPr/>
            <p:nvPr/>
          </p:nvSpPr>
          <p:spPr>
            <a:xfrm>
              <a:off x="1867852" y="85725"/>
              <a:ext cx="1106171" cy="573690"/>
            </a:xfrm>
            <a:prstGeom prst="wedgeRectCallout">
              <a:avLst>
                <a:gd name="adj1" fmla="val -70872"/>
                <a:gd name="adj2" fmla="val 30962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분해 </a:t>
              </a:r>
              <a:r>
                <a:rPr lang="en-US" altLang="ko-KR" sz="1600" dirty="0" smtClean="0"/>
                <a:t>UI</a:t>
              </a:r>
            </a:p>
            <a:p>
              <a:pPr algn="ctr"/>
              <a:r>
                <a:rPr lang="ko-KR" altLang="en-US" sz="1600" dirty="0" smtClean="0"/>
                <a:t>이동 버튼</a:t>
              </a:r>
              <a:endParaRPr lang="ko-KR" altLang="en-US" sz="1600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343026" y="1371600"/>
              <a:ext cx="4400552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343027" y="2504148"/>
              <a:ext cx="4400550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43027" y="3627829"/>
              <a:ext cx="4400550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43026" y="4736131"/>
              <a:ext cx="4400549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52625" y="1433665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33700" y="1427914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아이템 설명 및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필요 조건</a:t>
              </a:r>
              <a:endParaRPr lang="ko-KR" altLang="en-US" sz="16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801677" y="648518"/>
              <a:ext cx="122874" cy="53522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01674" y="3781425"/>
              <a:ext cx="122875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952625" y="2581310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아이템 이미지</a:t>
              </a:r>
              <a:endParaRPr lang="ko-KR" altLang="en-US" sz="16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33700" y="2575559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아이템 설명 및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필요 조건</a:t>
              </a:r>
              <a:endParaRPr lang="ko-KR" altLang="en-US" sz="16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952625" y="3672129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아이템 이미지</a:t>
              </a:r>
              <a:endParaRPr lang="ko-KR" altLang="en-US" sz="16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933700" y="3666378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아이템 설명 및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필요 조건</a:t>
              </a:r>
              <a:endParaRPr lang="ko-KR" altLang="en-US" sz="16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52625" y="4825525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아이템 이미지</a:t>
              </a:r>
              <a:endParaRPr lang="ko-KR" altLang="en-US" sz="16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933700" y="4819774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아이템 설명 및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필요 조건</a:t>
              </a:r>
              <a:endParaRPr lang="ko-KR" altLang="en-US" sz="16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69919" y="1865244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618517" y="1861678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061098" y="1870995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69919" y="3008009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18517" y="3004443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61098" y="3013760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169919" y="4094345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618517" y="4090779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61098" y="4100096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169919" y="5249480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18517" y="5245914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61098" y="5255231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4155627" y="713448"/>
              <a:ext cx="1523049" cy="296201"/>
              <a:chOff x="1410651" y="713449"/>
              <a:chExt cx="1523049" cy="296201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1410651" y="713449"/>
                <a:ext cx="1523049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dirty="0" smtClean="0"/>
                  <a:t>조합 가능</a:t>
                </a:r>
                <a:endParaRPr lang="ko-KR" altLang="en-US" sz="1100" dirty="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556224" y="713449"/>
                <a:ext cx="377476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8" name="1/2 액자 47"/>
              <p:cNvSpPr/>
              <p:nvPr/>
            </p:nvSpPr>
            <p:spPr>
              <a:xfrm rot="13500000">
                <a:off x="2664437" y="745389"/>
                <a:ext cx="154572" cy="154572"/>
              </a:xfrm>
              <a:prstGeom prst="halfFrame">
                <a:avLst>
                  <a:gd name="adj1" fmla="val 8333"/>
                  <a:gd name="adj2" fmla="val 937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1480042" y="1693350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489022" y="2803793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480042" y="3976435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489022" y="508687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 설명선 54"/>
            <p:cNvSpPr/>
            <p:nvPr/>
          </p:nvSpPr>
          <p:spPr>
            <a:xfrm>
              <a:off x="2833594" y="692271"/>
              <a:ext cx="1043811" cy="383485"/>
            </a:xfrm>
            <a:prstGeom prst="wedgeRectCallout">
              <a:avLst>
                <a:gd name="adj1" fmla="val 66971"/>
                <a:gd name="adj2" fmla="val 14751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필터</a:t>
              </a:r>
              <a:endParaRPr lang="ko-KR" altLang="en-US" sz="1200" dirty="0"/>
            </a:p>
          </p:txBody>
        </p:sp>
        <p:sp>
          <p:nvSpPr>
            <p:cNvPr id="56" name="사각형 설명선 55"/>
            <p:cNvSpPr/>
            <p:nvPr/>
          </p:nvSpPr>
          <p:spPr>
            <a:xfrm>
              <a:off x="6117815" y="2337695"/>
              <a:ext cx="1160763" cy="666748"/>
            </a:xfrm>
            <a:prstGeom prst="wedgeRectCallout">
              <a:avLst>
                <a:gd name="adj1" fmla="val -59141"/>
                <a:gd name="adj2" fmla="val -18221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리스트</a:t>
              </a:r>
              <a:endParaRPr lang="ko-KR" altLang="en-US" sz="1200" dirty="0"/>
            </a:p>
          </p:txBody>
        </p:sp>
        <p:sp>
          <p:nvSpPr>
            <p:cNvPr id="57" name="사각형 설명선 56"/>
            <p:cNvSpPr/>
            <p:nvPr/>
          </p:nvSpPr>
          <p:spPr>
            <a:xfrm>
              <a:off x="8395764" y="4912540"/>
              <a:ext cx="1160763" cy="666748"/>
            </a:xfrm>
            <a:prstGeom prst="wedgeRectCallout">
              <a:avLst>
                <a:gd name="adj1" fmla="val -24677"/>
                <a:gd name="adj2" fmla="val -7393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 </a:t>
              </a:r>
              <a:r>
                <a:rPr lang="ko-KR" altLang="en-US" sz="1200" dirty="0" err="1" smtClean="0"/>
                <a:t>인벤토리</a:t>
              </a:r>
              <a:endParaRPr lang="ko-KR" altLang="en-US" sz="1200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189219" y="388634"/>
              <a:ext cx="1097406" cy="36384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씨앗</a:t>
              </a:r>
              <a:endParaRPr lang="ko-KR" altLang="en-US" sz="16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303644" y="388634"/>
              <a:ext cx="1097406" cy="363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6" t="4986" r="4529" b="89886"/>
            <a:stretch/>
          </p:blipFill>
          <p:spPr>
            <a:xfrm>
              <a:off x="8432577" y="419100"/>
              <a:ext cx="949548" cy="342900"/>
            </a:xfrm>
            <a:prstGeom prst="rect">
              <a:avLst/>
            </a:prstGeom>
          </p:spPr>
        </p:pic>
        <p:sp>
          <p:nvSpPr>
            <p:cNvPr id="76" name="사각형 설명선 75"/>
            <p:cNvSpPr/>
            <p:nvPr/>
          </p:nvSpPr>
          <p:spPr>
            <a:xfrm>
              <a:off x="5794865" y="6037718"/>
              <a:ext cx="580382" cy="616704"/>
            </a:xfrm>
            <a:prstGeom prst="wedgeRectCallout">
              <a:avLst>
                <a:gd name="adj1" fmla="val -70629"/>
                <a:gd name="adj2" fmla="val -15132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조합 하기 버튼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85875" y="1200150"/>
              <a:ext cx="4667249" cy="46958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8934" y="6083367"/>
              <a:ext cx="389542" cy="688908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2624455" y="6153151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rcRect b="39643"/>
          <a:stretch/>
        </p:blipFill>
        <p:spPr>
          <a:xfrm>
            <a:off x="7590476" y="3987125"/>
            <a:ext cx="389542" cy="41580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565997" y="4056909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>
                <a:solidFill>
                  <a:schemeClr val="bg1"/>
                </a:solidFill>
              </a:rPr>
              <a:t>조합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505700" y="3962400"/>
            <a:ext cx="2120900" cy="1187292"/>
            <a:chOff x="7505700" y="3962400"/>
            <a:chExt cx="2120900" cy="1187292"/>
          </a:xfrm>
        </p:grpSpPr>
        <p:grpSp>
          <p:nvGrpSpPr>
            <p:cNvPr id="8" name="그룹 7"/>
            <p:cNvGrpSpPr/>
            <p:nvPr/>
          </p:nvGrpSpPr>
          <p:grpSpPr>
            <a:xfrm>
              <a:off x="7505700" y="3962400"/>
              <a:ext cx="2120900" cy="1187292"/>
              <a:chOff x="7505700" y="3962400"/>
              <a:chExt cx="2120900" cy="1187292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735" t="89328" r="61527" b="3645"/>
              <a:stretch/>
            </p:blipFill>
            <p:spPr>
              <a:xfrm>
                <a:off x="7505700" y="3962400"/>
                <a:ext cx="2120900" cy="469900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7505700" y="4816589"/>
                <a:ext cx="2035093" cy="333103"/>
                <a:chOff x="7548603" y="4486846"/>
                <a:chExt cx="2035093" cy="333103"/>
              </a:xfrm>
            </p:grpSpPr>
            <p:sp>
              <p:nvSpPr>
                <p:cNvPr id="5" name="모서리가 둥근 직사각형 4"/>
                <p:cNvSpPr/>
                <p:nvPr/>
              </p:nvSpPr>
              <p:spPr>
                <a:xfrm>
                  <a:off x="7548603" y="4486846"/>
                  <a:ext cx="2035093" cy="333103"/>
                </a:xfrm>
                <a:prstGeom prst="roundRect">
                  <a:avLst>
                    <a:gd name="adj" fmla="val 10948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100" dirty="0" smtClean="0"/>
                    <a:t>조합 비용 </a:t>
                  </a:r>
                  <a:r>
                    <a:rPr lang="en-US" altLang="ko-KR" sz="1100" dirty="0" smtClean="0"/>
                    <a:t>: </a:t>
                  </a:r>
                  <a:endParaRPr lang="ko-KR" altLang="en-US" sz="1100"/>
                </a:p>
              </p:txBody>
            </p:sp>
            <p:grpSp>
              <p:nvGrpSpPr>
                <p:cNvPr id="73" name="그룹 72"/>
                <p:cNvGrpSpPr/>
                <p:nvPr/>
              </p:nvGrpSpPr>
              <p:grpSpPr>
                <a:xfrm>
                  <a:off x="8388842" y="4487838"/>
                  <a:ext cx="1128095" cy="317621"/>
                  <a:chOff x="9072695" y="2983454"/>
                  <a:chExt cx="1128095" cy="317621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797" t="91453" r="34833" b="4255"/>
                  <a:stretch/>
                </p:blipFill>
                <p:spPr>
                  <a:xfrm>
                    <a:off x="9072695" y="2998496"/>
                    <a:ext cx="569090" cy="286946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6318" t="5436" r="28830" b="5179"/>
                  <a:stretch/>
                </p:blipFill>
                <p:spPr>
                  <a:xfrm>
                    <a:off x="9641786" y="3001399"/>
                    <a:ext cx="395618" cy="283369"/>
                  </a:xfrm>
                  <a:prstGeom prst="rect">
                    <a:avLst/>
                  </a:prstGeom>
                </p:spPr>
              </p:pic>
              <p:pic>
                <p:nvPicPr>
                  <p:cNvPr id="84" name="그림 83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55" t="91026" r="34580" b="4223"/>
                  <a:stretch/>
                </p:blipFill>
                <p:spPr>
                  <a:xfrm rot="10800000">
                    <a:off x="9955851" y="2983454"/>
                    <a:ext cx="220251" cy="317621"/>
                  </a:xfrm>
                  <a:prstGeom prst="rect">
                    <a:avLst/>
                  </a:prstGeom>
                </p:spPr>
              </p:pic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9506369" y="2992558"/>
                    <a:ext cx="69442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r"/>
                    <a:r>
                      <a:rPr lang="en-US" altLang="ko-KR" sz="1200" dirty="0" smtClean="0">
                        <a:solidFill>
                          <a:schemeClr val="bg1"/>
                        </a:solidFill>
                      </a:rPr>
                      <a:t>100000</a:t>
                    </a:r>
                    <a:endParaRPr lang="ko-KR" altLang="en-US" sz="12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7" name="아래쪽 화살표 6"/>
              <p:cNvSpPr/>
              <p:nvPr/>
            </p:nvSpPr>
            <p:spPr>
              <a:xfrm>
                <a:off x="8292394" y="4408879"/>
                <a:ext cx="484632" cy="37267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7"/>
            <a:srcRect b="39503"/>
            <a:stretch/>
          </p:blipFill>
          <p:spPr>
            <a:xfrm>
              <a:off x="7601702" y="3986162"/>
              <a:ext cx="389542" cy="416769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7577223" y="4055946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rcRect l="55098" b="89558"/>
          <a:stretch/>
        </p:blipFill>
        <p:spPr>
          <a:xfrm>
            <a:off x="10332377" y="61712"/>
            <a:ext cx="4013133" cy="7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6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0660296" y="1223499"/>
            <a:ext cx="1523050" cy="1025889"/>
            <a:chOff x="10660296" y="1223499"/>
            <a:chExt cx="1523050" cy="1025889"/>
          </a:xfrm>
        </p:grpSpPr>
        <p:sp>
          <p:nvSpPr>
            <p:cNvPr id="79" name="직사각형 78"/>
            <p:cNvSpPr/>
            <p:nvPr/>
          </p:nvSpPr>
          <p:spPr>
            <a:xfrm>
              <a:off x="10660297" y="1223499"/>
              <a:ext cx="1523049" cy="296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조합 가능</a:t>
              </a:r>
              <a:endParaRPr lang="ko-KR" altLang="en-US" sz="11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805870" y="1223499"/>
              <a:ext cx="377476" cy="296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" name="1/2 액자 80"/>
            <p:cNvSpPr/>
            <p:nvPr/>
          </p:nvSpPr>
          <p:spPr>
            <a:xfrm rot="13500000">
              <a:off x="11914083" y="1255439"/>
              <a:ext cx="154572" cy="154572"/>
            </a:xfrm>
            <a:prstGeom prst="halfFrame">
              <a:avLst>
                <a:gd name="adj1" fmla="val 8333"/>
                <a:gd name="adj2" fmla="val 937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660296" y="1519700"/>
              <a:ext cx="1523049" cy="729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전체</a:t>
              </a:r>
              <a:endParaRPr lang="en-US" altLang="ko-KR" sz="1100" dirty="0" smtClean="0"/>
            </a:p>
            <a:p>
              <a:endParaRPr lang="en-US" altLang="ko-KR" sz="1100" dirty="0" smtClean="0"/>
            </a:p>
            <a:p>
              <a:r>
                <a:rPr lang="ko-KR" altLang="en-US" sz="1100" smtClean="0"/>
                <a:t>조합 </a:t>
              </a:r>
              <a:r>
                <a:rPr lang="ko-KR" altLang="en-US" sz="1100" dirty="0" smtClean="0"/>
                <a:t>가능</a:t>
              </a:r>
              <a:endParaRPr lang="ko-KR" altLang="en-US" sz="1100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12100668" y="3244052"/>
            <a:ext cx="1523049" cy="29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/>
              <a:t>조합 가능</a:t>
            </a:r>
            <a:endParaRPr lang="ko-KR" altLang="en-US" sz="1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7771945" y="2450187"/>
            <a:ext cx="4314823" cy="353802"/>
            <a:chOff x="10373488" y="4139336"/>
            <a:chExt cx="4314823" cy="353802"/>
          </a:xfrm>
        </p:grpSpPr>
        <p:sp>
          <p:nvSpPr>
            <p:cNvPr id="85" name="직사각형 84"/>
            <p:cNvSpPr/>
            <p:nvPr/>
          </p:nvSpPr>
          <p:spPr>
            <a:xfrm>
              <a:off x="10373488" y="4139336"/>
              <a:ext cx="4314823" cy="347510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조합 비용 </a:t>
              </a:r>
              <a:r>
                <a:rPr lang="en-US" altLang="ko-KR" sz="1600" dirty="0" smtClean="0"/>
                <a:t>:</a:t>
              </a:r>
              <a:endParaRPr lang="ko-KR" altLang="en-US" sz="1600" dirty="0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97" t="91453" r="34833" b="4255"/>
            <a:stretch/>
          </p:blipFill>
          <p:spPr>
            <a:xfrm>
              <a:off x="11519457" y="4169618"/>
              <a:ext cx="569090" cy="286946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3"/>
            <a:srcRect l="6318" t="5436" r="28830" b="5179"/>
            <a:stretch/>
          </p:blipFill>
          <p:spPr>
            <a:xfrm>
              <a:off x="12088547" y="4172521"/>
              <a:ext cx="758029" cy="283369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97" t="95334" r="31506"/>
            <a:stretch/>
          </p:blipFill>
          <p:spPr>
            <a:xfrm>
              <a:off x="13108267" y="4163179"/>
              <a:ext cx="866388" cy="311964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 rotWithShape="1">
            <a:blip r:embed="rId4"/>
            <a:srcRect l="43533"/>
            <a:stretch/>
          </p:blipFill>
          <p:spPr>
            <a:xfrm rot="10800000">
              <a:off x="13974655" y="4176119"/>
              <a:ext cx="488839" cy="317019"/>
            </a:xfrm>
            <a:prstGeom prst="rect">
              <a:avLst/>
            </a:prstGeom>
          </p:spPr>
        </p:pic>
        <p:sp>
          <p:nvSpPr>
            <p:cNvPr id="91" name="TextBox 90"/>
            <p:cNvSpPr txBox="1"/>
            <p:nvPr/>
          </p:nvSpPr>
          <p:spPr>
            <a:xfrm>
              <a:off x="14210698" y="4183806"/>
              <a:ext cx="26962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0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55" t="91026" r="34580" b="4223"/>
            <a:stretch/>
          </p:blipFill>
          <p:spPr>
            <a:xfrm rot="10800000">
              <a:off x="12821769" y="4154576"/>
              <a:ext cx="220251" cy="317621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12797083" y="4163680"/>
              <a:ext cx="26962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0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3" r="46640" b="10541"/>
          <a:stretch/>
        </p:blipFill>
        <p:spPr>
          <a:xfrm>
            <a:off x="1233359" y="638174"/>
            <a:ext cx="4767391" cy="542925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344115" y="802843"/>
            <a:ext cx="4523285" cy="51598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343027" y="3627829"/>
            <a:ext cx="4400550" cy="1078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직사각형 27"/>
          <p:cNvSpPr/>
          <p:nvPr/>
        </p:nvSpPr>
        <p:spPr>
          <a:xfrm>
            <a:off x="1952625" y="3672129"/>
            <a:ext cx="922973" cy="874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아이템 이미지</a:t>
            </a:r>
            <a:endParaRPr lang="ko-KR" altLang="en-US" sz="1600"/>
          </a:p>
        </p:txBody>
      </p:sp>
      <p:sp>
        <p:nvSpPr>
          <p:cNvPr id="29" name="직사각형 28"/>
          <p:cNvSpPr/>
          <p:nvPr/>
        </p:nvSpPr>
        <p:spPr>
          <a:xfrm>
            <a:off x="2933700" y="3666378"/>
            <a:ext cx="2724149" cy="874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아이템 설명 및</a:t>
            </a:r>
            <a:endParaRPr lang="en-US" altLang="ko-KR" sz="1600" dirty="0" smtClean="0"/>
          </a:p>
          <a:p>
            <a:r>
              <a:rPr lang="ko-KR" altLang="en-US" sz="1600" dirty="0" smtClean="0"/>
              <a:t>필요 조건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4169919" y="4094345"/>
            <a:ext cx="390967" cy="3783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52" name="직사각형 51"/>
          <p:cNvSpPr/>
          <p:nvPr/>
        </p:nvSpPr>
        <p:spPr>
          <a:xfrm>
            <a:off x="1480042" y="3976435"/>
            <a:ext cx="336656" cy="336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43026" y="4736131"/>
            <a:ext cx="4400549" cy="1078587"/>
            <a:chOff x="1343026" y="4736131"/>
            <a:chExt cx="4400549" cy="1078587"/>
          </a:xfrm>
        </p:grpSpPr>
        <p:sp>
          <p:nvSpPr>
            <p:cNvPr id="16" name="직사각형 15"/>
            <p:cNvSpPr/>
            <p:nvPr/>
          </p:nvSpPr>
          <p:spPr>
            <a:xfrm>
              <a:off x="1343026" y="4736131"/>
              <a:ext cx="4400549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52625" y="4825525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/>
                <a:t>아이템 이미지</a:t>
              </a:r>
              <a:endParaRPr lang="ko-KR" altLang="en-US" sz="160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933700" y="4819774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/>
                <a:t>아이템 설명 및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필요 조건</a:t>
              </a:r>
              <a:endParaRPr lang="ko-KR" altLang="en-US" sz="1600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169919" y="5249480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18517" y="5245914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61098" y="5255231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489022" y="508687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6" t="4986" r="4529" b="89886"/>
          <a:stretch/>
        </p:blipFill>
        <p:spPr>
          <a:xfrm>
            <a:off x="8432577" y="419100"/>
            <a:ext cx="949548" cy="3429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0123" y="929162"/>
            <a:ext cx="6776110" cy="2653573"/>
            <a:chOff x="10123" y="929162"/>
            <a:chExt cx="6776110" cy="2653573"/>
          </a:xfrm>
        </p:grpSpPr>
        <p:grpSp>
          <p:nvGrpSpPr>
            <p:cNvPr id="5" name="그룹 4"/>
            <p:cNvGrpSpPr/>
            <p:nvPr/>
          </p:nvGrpSpPr>
          <p:grpSpPr>
            <a:xfrm>
              <a:off x="10123" y="929162"/>
              <a:ext cx="6776110" cy="2653573"/>
              <a:chOff x="10123" y="929162"/>
              <a:chExt cx="6776110" cy="2653573"/>
            </a:xfrm>
          </p:grpSpPr>
          <p:sp>
            <p:nvSpPr>
              <p:cNvPr id="12" name="사각형 설명선 11"/>
              <p:cNvSpPr/>
              <p:nvPr/>
            </p:nvSpPr>
            <p:spPr>
              <a:xfrm>
                <a:off x="10123" y="1477184"/>
                <a:ext cx="1106171" cy="573690"/>
              </a:xfrm>
              <a:prstGeom prst="wedgeRectCallout">
                <a:avLst>
                  <a:gd name="adj1" fmla="val 76372"/>
                  <a:gd name="adj2" fmla="val 25981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조합 선택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체크 버튼</a:t>
                </a:r>
                <a:endParaRPr lang="ko-KR" altLang="en-US" sz="1200" dirty="0"/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1343026" y="1371600"/>
                <a:ext cx="4400552" cy="10785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343027" y="2504148"/>
                <a:ext cx="4400550" cy="10785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952625" y="1433665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/>
                  <a:t>아이템 이미지</a:t>
                </a:r>
                <a:endParaRPr lang="ko-KR" altLang="en-US" sz="16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933700" y="1427914"/>
                <a:ext cx="2724149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/>
                  <a:t>아이템 설명 및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필요 조건</a:t>
                </a:r>
                <a:endParaRPr lang="ko-KR" altLang="en-US" sz="1600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5801677" y="929162"/>
                <a:ext cx="122874" cy="265357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801674" y="1061263"/>
                <a:ext cx="122875" cy="8596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952625" y="2581310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/>
                  <a:t>아이템 이미지</a:t>
                </a:r>
                <a:endParaRPr lang="ko-KR" altLang="en-US" sz="16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2933700" y="2575559"/>
                <a:ext cx="2724149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/>
                  <a:t>아이템 설명 및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필요 조건</a:t>
                </a:r>
                <a:endParaRPr lang="ko-KR" altLang="en-US" sz="1600" dirty="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4169919" y="1865244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618517" y="1861678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5061098" y="1870995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169919" y="3008009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4618517" y="3004443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5061098" y="3013760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480042" y="1693350"/>
                <a:ext cx="336656" cy="3366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489022" y="2803793"/>
                <a:ext cx="336656" cy="3366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사각형 설명선 54"/>
              <p:cNvSpPr/>
              <p:nvPr/>
            </p:nvSpPr>
            <p:spPr>
              <a:xfrm>
                <a:off x="1343026" y="929313"/>
                <a:ext cx="1390649" cy="395903"/>
              </a:xfrm>
              <a:prstGeom prst="wedgeRectCallout">
                <a:avLst>
                  <a:gd name="adj1" fmla="val 18157"/>
                  <a:gd name="adj2" fmla="val 96716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조합</a:t>
                </a:r>
                <a:r>
                  <a:rPr lang="en-US" altLang="ko-KR" sz="1200" dirty="0" smtClean="0"/>
                  <a:t> </a:t>
                </a:r>
                <a:r>
                  <a:rPr lang="ko-KR" altLang="en-US" sz="1200" smtClean="0"/>
                  <a:t>목표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smtClean="0"/>
                  <a:t>아이템 </a:t>
                </a:r>
                <a:r>
                  <a:rPr lang="ko-KR" altLang="en-US" sz="1200" dirty="0" smtClean="0"/>
                  <a:t>아이콘 </a:t>
                </a:r>
                <a:r>
                  <a:rPr lang="en-US" altLang="ko-KR" sz="1200" dirty="0" smtClean="0"/>
                  <a:t>UI</a:t>
                </a:r>
                <a:endParaRPr lang="ko-KR" altLang="en-US" sz="1200" dirty="0"/>
              </a:p>
            </p:txBody>
          </p:sp>
          <p:sp>
            <p:nvSpPr>
              <p:cNvPr id="56" name="사각형 설명선 55"/>
              <p:cNvSpPr/>
              <p:nvPr/>
            </p:nvSpPr>
            <p:spPr>
              <a:xfrm>
                <a:off x="2875598" y="929162"/>
                <a:ext cx="2867977" cy="388477"/>
              </a:xfrm>
              <a:prstGeom prst="wedgeRectCallout">
                <a:avLst>
                  <a:gd name="adj1" fmla="val -21356"/>
                  <a:gd name="adj2" fmla="val 99469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조합 목표 아이템 설명 및 조합을 위해 필요한 조건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smtClean="0"/>
                  <a:t>필요 재료 설명 </a:t>
                </a:r>
                <a:r>
                  <a:rPr lang="en-US" altLang="ko-KR" sz="1200" dirty="0" smtClean="0"/>
                  <a:t>UI</a:t>
                </a:r>
                <a:endParaRPr lang="ko-KR" altLang="en-US" sz="1200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442458" y="1588573"/>
                <a:ext cx="481594" cy="52224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사각형 설명선 68"/>
              <p:cNvSpPr/>
              <p:nvPr/>
            </p:nvSpPr>
            <p:spPr>
              <a:xfrm>
                <a:off x="6038334" y="1984833"/>
                <a:ext cx="747899" cy="556313"/>
              </a:xfrm>
              <a:prstGeom prst="wedgeRectCallout">
                <a:avLst>
                  <a:gd name="adj1" fmla="val -67204"/>
                  <a:gd name="adj2" fmla="val 8153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리스트 스크롤</a:t>
                </a:r>
                <a:endParaRPr lang="ko-KR" altLang="en-US" sz="1200" dirty="0"/>
              </a:p>
            </p:txBody>
          </p:sp>
        </p:grpSp>
        <p:sp>
          <p:nvSpPr>
            <p:cNvPr id="153" name="사각형 설명선 152"/>
            <p:cNvSpPr/>
            <p:nvPr/>
          </p:nvSpPr>
          <p:spPr>
            <a:xfrm>
              <a:off x="3398704" y="2367183"/>
              <a:ext cx="850569" cy="595732"/>
            </a:xfrm>
            <a:prstGeom prst="wedgeRectCallout">
              <a:avLst>
                <a:gd name="adj1" fmla="val 65247"/>
                <a:gd name="adj2" fmla="val -8088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재료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smtClean="0"/>
                <a:t>아이콘</a:t>
              </a:r>
              <a:endParaRPr lang="ko-KR" altLang="en-US" sz="1200" dirty="0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4618517" y="4090779"/>
            <a:ext cx="390967" cy="3783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5061098" y="4100096"/>
            <a:ext cx="390967" cy="3783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6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9" t="55701" r="6543" b="9667"/>
          <a:stretch/>
        </p:blipFill>
        <p:spPr>
          <a:xfrm>
            <a:off x="947558" y="6363864"/>
            <a:ext cx="2108201" cy="762000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3712136" y="-987110"/>
            <a:ext cx="4400549" cy="1078587"/>
            <a:chOff x="3712136" y="-987110"/>
            <a:chExt cx="4400549" cy="1078587"/>
          </a:xfrm>
        </p:grpSpPr>
        <p:sp>
          <p:nvSpPr>
            <p:cNvPr id="155" name="직사각형 154"/>
            <p:cNvSpPr/>
            <p:nvPr/>
          </p:nvSpPr>
          <p:spPr>
            <a:xfrm>
              <a:off x="3712136" y="-987110"/>
              <a:ext cx="4400549" cy="10785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4321735" y="-897716"/>
              <a:ext cx="922973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302810" y="-903467"/>
              <a:ext cx="2724149" cy="8746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600" dirty="0" smtClean="0"/>
                <a:t>아이템 설명 및 필요 조건</a:t>
              </a:r>
              <a:endParaRPr lang="ko-KR" altLang="en-US" sz="1600" dirty="0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6297217" y="-473761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6953597" y="-477327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7569098" y="-468010"/>
              <a:ext cx="390967" cy="37839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600" dirty="0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3858132" y="-636363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24458" y="-3860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x3</a:t>
              </a:r>
              <a:endParaRPr lang="ko-KR" altLang="en-US"/>
            </a:p>
          </p:txBody>
        </p:sp>
        <p:sp>
          <p:nvSpPr>
            <p:cNvPr id="162" name="사각형 설명선 161"/>
            <p:cNvSpPr/>
            <p:nvPr/>
          </p:nvSpPr>
          <p:spPr>
            <a:xfrm>
              <a:off x="5407372" y="-930285"/>
              <a:ext cx="1562470" cy="361452"/>
            </a:xfrm>
            <a:prstGeom prst="wedgeRectCallout">
              <a:avLst>
                <a:gd name="adj1" fmla="val 19182"/>
                <a:gd name="adj2" fmla="val 9877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A </a:t>
              </a:r>
              <a:r>
                <a:rPr lang="ko-KR" altLang="en-US" sz="1200" smtClean="0"/>
                <a:t>재료 아이템</a:t>
              </a:r>
              <a:r>
                <a:rPr lang="en-US" altLang="ko-KR" sz="1200" dirty="0" smtClean="0"/>
                <a:t> * 2</a:t>
              </a:r>
            </a:p>
          </p:txBody>
        </p:sp>
        <p:sp>
          <p:nvSpPr>
            <p:cNvPr id="163" name="오른쪽 화살표 162"/>
            <p:cNvSpPr/>
            <p:nvPr/>
          </p:nvSpPr>
          <p:spPr>
            <a:xfrm rot="12600000">
              <a:off x="6375138" y="-287079"/>
              <a:ext cx="417373" cy="3735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158061" y="3759708"/>
            <a:ext cx="11334785" cy="4794469"/>
            <a:chOff x="5074211" y="3753504"/>
            <a:chExt cx="11334785" cy="4794469"/>
          </a:xfrm>
        </p:grpSpPr>
        <p:grpSp>
          <p:nvGrpSpPr>
            <p:cNvPr id="8" name="그룹 7"/>
            <p:cNvGrpSpPr/>
            <p:nvPr/>
          </p:nvGrpSpPr>
          <p:grpSpPr>
            <a:xfrm>
              <a:off x="10838438" y="3789613"/>
              <a:ext cx="5570558" cy="4758360"/>
              <a:chOff x="8173213" y="3789613"/>
              <a:chExt cx="5570558" cy="475836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8178948" y="5047380"/>
                <a:ext cx="4400550" cy="22805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788546" y="5091680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/>
                  <a:t>아이템 이미지</a:t>
                </a:r>
                <a:endParaRPr lang="ko-KR" altLang="en-US" sz="16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9769621" y="5085929"/>
                <a:ext cx="2724149" cy="2193046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1081177" y="6826395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529775" y="6822829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1972356" y="6832146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8315963" y="6136162"/>
                <a:ext cx="336656" cy="3366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4" name="그룹 93"/>
              <p:cNvGrpSpPr/>
              <p:nvPr/>
            </p:nvGrpSpPr>
            <p:grpSpPr>
              <a:xfrm>
                <a:off x="8173213" y="7469386"/>
                <a:ext cx="4400549" cy="1078587"/>
                <a:chOff x="1343026" y="4736131"/>
                <a:chExt cx="4400549" cy="1078587"/>
              </a:xfrm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1343026" y="4736131"/>
                  <a:ext cx="4400549" cy="1078587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1952625" y="482552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아이템 이미지</a:t>
                  </a:r>
                  <a:endParaRPr lang="ko-KR" altLang="en-US" sz="160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2933700" y="481977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아이템 설명 및</a:t>
                  </a:r>
                  <a:endParaRPr lang="en-US" altLang="ko-KR" sz="1600" dirty="0" smtClean="0">
                    <a:solidFill>
                      <a:schemeClr val="bg1">
                        <a:lumMod val="75000"/>
                      </a:schemeClr>
                    </a:solidFill>
                  </a:endParaRPr>
                </a:p>
                <a:p>
                  <a:r>
                    <a:rPr lang="ko-KR" altLang="en-US" sz="16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필요 조건</a:t>
                  </a:r>
                  <a:endParaRPr lang="ko-KR" altLang="en-US" sz="16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4169919" y="524948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4618517" y="524591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5061098" y="5255231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1489022" y="5086878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5" name="그룹 104"/>
              <p:cNvGrpSpPr/>
              <p:nvPr/>
            </p:nvGrpSpPr>
            <p:grpSpPr>
              <a:xfrm>
                <a:off x="8173213" y="3789613"/>
                <a:ext cx="4400549" cy="1078587"/>
                <a:chOff x="1343026" y="4736131"/>
                <a:chExt cx="4400549" cy="1078587"/>
              </a:xfrm>
            </p:grpSpPr>
            <p:sp>
              <p:nvSpPr>
                <p:cNvPr id="106" name="직사각형 105"/>
                <p:cNvSpPr/>
                <p:nvPr/>
              </p:nvSpPr>
              <p:spPr>
                <a:xfrm>
                  <a:off x="1343026" y="4736131"/>
                  <a:ext cx="4400549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952625" y="482552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2933700" y="481977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4169919" y="524948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4618517" y="524591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5061098" y="5255231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489022" y="5086878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3" name="직사각형 112"/>
              <p:cNvSpPr/>
              <p:nvPr/>
            </p:nvSpPr>
            <p:spPr>
              <a:xfrm>
                <a:off x="10636935" y="6822829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8788546" y="6010640"/>
                <a:ext cx="922973" cy="46217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/>
                  <a:t>아이템 이름</a:t>
                </a:r>
                <a:endParaRPr lang="ko-KR" altLang="en-US" sz="1600" dirty="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9793779" y="5117882"/>
                <a:ext cx="2694257" cy="6968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/>
                  <a:t>목표 아이템 설명 및 조합 필요 조건 설명</a:t>
                </a:r>
                <a:endParaRPr lang="ko-KR" altLang="en-US" sz="1600" dirty="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9793779" y="5853266"/>
                <a:ext cx="2694257" cy="8918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400" dirty="0" smtClean="0"/>
                  <a:t>목표 아이템 획득 성공 확률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smtClean="0"/>
                  <a:t>실패 시 나올 수 있는 아이템 종류</a:t>
                </a:r>
                <a:r>
                  <a:rPr lang="en-US" altLang="ko-KR" sz="1400" dirty="0" smtClean="0"/>
                  <a:t>, </a:t>
                </a:r>
                <a:r>
                  <a:rPr lang="ko-KR" altLang="en-US" sz="1400" smtClean="0"/>
                  <a:t>재료 아이템 획득 방법 등 설명</a:t>
                </a:r>
                <a:endParaRPr lang="ko-KR" altLang="en-US" sz="1400" dirty="0"/>
              </a:p>
            </p:txBody>
          </p:sp>
          <p:sp>
            <p:nvSpPr>
              <p:cNvPr id="117" name="사각형 설명선 116"/>
              <p:cNvSpPr/>
              <p:nvPr/>
            </p:nvSpPr>
            <p:spPr>
              <a:xfrm>
                <a:off x="12637600" y="5157582"/>
                <a:ext cx="1106171" cy="573690"/>
              </a:xfrm>
              <a:prstGeom prst="wedgeRectCallout">
                <a:avLst>
                  <a:gd name="adj1" fmla="val -75178"/>
                  <a:gd name="adj2" fmla="val 8271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100</a:t>
                </a:r>
                <a:r>
                  <a:rPr lang="ko-KR" altLang="en-US" sz="1200" smtClean="0"/>
                  <a:t>글자</a:t>
                </a:r>
                <a:endParaRPr lang="ko-KR" altLang="en-US" sz="1200" dirty="0"/>
              </a:p>
            </p:txBody>
          </p:sp>
          <p:sp>
            <p:nvSpPr>
              <p:cNvPr id="118" name="사각형 설명선 117"/>
              <p:cNvSpPr/>
              <p:nvPr/>
            </p:nvSpPr>
            <p:spPr>
              <a:xfrm>
                <a:off x="12637600" y="6078691"/>
                <a:ext cx="1106171" cy="573690"/>
              </a:xfrm>
              <a:prstGeom prst="wedgeRectCallout">
                <a:avLst>
                  <a:gd name="adj1" fmla="val -75178"/>
                  <a:gd name="adj2" fmla="val 8271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500</a:t>
                </a:r>
                <a:r>
                  <a:rPr lang="ko-KR" altLang="en-US" sz="1200" smtClean="0"/>
                  <a:t>글자</a:t>
                </a:r>
                <a:endParaRPr lang="ko-KR" altLang="en-US" sz="1200" dirty="0"/>
              </a:p>
            </p:txBody>
          </p:sp>
          <p:sp>
            <p:nvSpPr>
              <p:cNvPr id="119" name="사각형 설명선 118"/>
              <p:cNvSpPr/>
              <p:nvPr/>
            </p:nvSpPr>
            <p:spPr>
              <a:xfrm>
                <a:off x="12637600" y="6754210"/>
                <a:ext cx="1106171" cy="573690"/>
              </a:xfrm>
              <a:prstGeom prst="wedgeRectCallout">
                <a:avLst>
                  <a:gd name="adj1" fmla="val -75178"/>
                  <a:gd name="adj2" fmla="val 8271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재료 아이템 아이콘</a:t>
                </a:r>
                <a:endParaRPr lang="ko-KR" altLang="en-US" sz="1200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074211" y="3753504"/>
              <a:ext cx="4400551" cy="2186889"/>
              <a:chOff x="1495426" y="3780229"/>
              <a:chExt cx="4400551" cy="2186889"/>
            </a:xfrm>
          </p:grpSpPr>
          <p:sp>
            <p:nvSpPr>
              <p:cNvPr id="120" name="직사각형 119"/>
              <p:cNvSpPr/>
              <p:nvPr/>
            </p:nvSpPr>
            <p:spPr>
              <a:xfrm>
                <a:off x="1495427" y="3780229"/>
                <a:ext cx="4400550" cy="10785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105025" y="382452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/>
                  <a:t>아이템 이미지</a:t>
                </a:r>
                <a:endParaRPr lang="ko-KR" altLang="en-US" sz="16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3086100" y="3818778"/>
                <a:ext cx="2724149" cy="8746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/>
                  <a:t>아이템 설명 및</a:t>
                </a:r>
                <a:endParaRPr lang="en-US" altLang="ko-KR" sz="1600" dirty="0" smtClean="0"/>
              </a:p>
              <a:p>
                <a:r>
                  <a:rPr lang="ko-KR" altLang="en-US" sz="1600" dirty="0" smtClean="0"/>
                  <a:t>필요 조건</a:t>
                </a:r>
                <a:endParaRPr lang="ko-KR" altLang="en-US" sz="1600" dirty="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4322319" y="4246745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4770917" y="4243179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5213498" y="4252496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1632442" y="4128835"/>
                <a:ext cx="336656" cy="3366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/>
              <p:cNvGrpSpPr/>
              <p:nvPr/>
            </p:nvGrpSpPr>
            <p:grpSpPr>
              <a:xfrm>
                <a:off x="1495426" y="4888531"/>
                <a:ext cx="4400549" cy="1078587"/>
                <a:chOff x="1343026" y="4736131"/>
                <a:chExt cx="4400549" cy="1078587"/>
              </a:xfrm>
            </p:grpSpPr>
            <p:sp>
              <p:nvSpPr>
                <p:cNvPr id="128" name="직사각형 127"/>
                <p:cNvSpPr/>
                <p:nvPr/>
              </p:nvSpPr>
              <p:spPr>
                <a:xfrm>
                  <a:off x="1343026" y="4736131"/>
                  <a:ext cx="4400549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1952625" y="482552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2933700" y="481977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4169919" y="524948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4618517" y="524591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061098" y="5255231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1489022" y="5086878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5" name="그룹 134"/>
            <p:cNvGrpSpPr/>
            <p:nvPr/>
          </p:nvGrpSpPr>
          <p:grpSpPr>
            <a:xfrm>
              <a:off x="5074211" y="6042981"/>
              <a:ext cx="4400551" cy="2186889"/>
              <a:chOff x="1495426" y="3780229"/>
              <a:chExt cx="4400551" cy="2186889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1495427" y="3780229"/>
                <a:ext cx="4400550" cy="107858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2105025" y="382452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mtClean="0">
                    <a:solidFill>
                      <a:schemeClr val="bg1">
                        <a:lumMod val="75000"/>
                      </a:schemeClr>
                    </a:solidFill>
                  </a:rPr>
                  <a:t>아이템 이미지</a:t>
                </a:r>
                <a:endParaRPr lang="ko-KR" altLang="en-US" sz="16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3086100" y="3818778"/>
                <a:ext cx="2724149" cy="87466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</a:rPr>
                  <a:t>아이템 설명 및</a:t>
                </a:r>
                <a:endParaRPr lang="en-US" altLang="ko-KR" sz="16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ko-KR" altLang="en-US" sz="1600" dirty="0" smtClean="0">
                    <a:solidFill>
                      <a:schemeClr val="bg1">
                        <a:lumMod val="75000"/>
                      </a:schemeClr>
                    </a:solidFill>
                  </a:rPr>
                  <a:t>필요 조건</a:t>
                </a:r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4322319" y="4246745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4770917" y="4243179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5213498" y="4252496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1632442" y="4128835"/>
                <a:ext cx="336656" cy="3366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143" name="그룹 142"/>
              <p:cNvGrpSpPr/>
              <p:nvPr/>
            </p:nvGrpSpPr>
            <p:grpSpPr>
              <a:xfrm>
                <a:off x="1495426" y="4888531"/>
                <a:ext cx="4400549" cy="1078587"/>
                <a:chOff x="1343026" y="4736131"/>
                <a:chExt cx="4400549" cy="1078587"/>
              </a:xfrm>
            </p:grpSpPr>
            <p:sp>
              <p:nvSpPr>
                <p:cNvPr id="144" name="직사각형 143"/>
                <p:cNvSpPr/>
                <p:nvPr/>
              </p:nvSpPr>
              <p:spPr>
                <a:xfrm>
                  <a:off x="1343026" y="4736131"/>
                  <a:ext cx="4400549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1952625" y="482552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2933700" y="481977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4169919" y="524948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4618517" y="524591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5061098" y="5255231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1489022" y="5086878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9" name="오른쪽 화살표 18"/>
            <p:cNvSpPr/>
            <p:nvPr/>
          </p:nvSpPr>
          <p:spPr>
            <a:xfrm>
              <a:off x="9674840" y="5943748"/>
              <a:ext cx="993160" cy="8888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오른쪽 화살표 150"/>
            <p:cNvSpPr/>
            <p:nvPr/>
          </p:nvSpPr>
          <p:spPr>
            <a:xfrm rot="12600000">
              <a:off x="9245339" y="5364421"/>
              <a:ext cx="417373" cy="3735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사각형 설명선 151"/>
            <p:cNvSpPr/>
            <p:nvPr/>
          </p:nvSpPr>
          <p:spPr>
            <a:xfrm>
              <a:off x="9828278" y="5346150"/>
              <a:ext cx="747899" cy="556313"/>
            </a:xfrm>
            <a:prstGeom prst="wedgeRectCallout">
              <a:avLst>
                <a:gd name="adj1" fmla="val -67204"/>
                <a:gd name="adj2" fmla="val 815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클릭</a:t>
              </a:r>
              <a:endParaRPr lang="ko-KR" altLang="en-US" sz="1200" dirty="0"/>
            </a:p>
          </p:txBody>
        </p:sp>
        <p:sp>
          <p:nvSpPr>
            <p:cNvPr id="23" name="곱셈 기호 22"/>
            <p:cNvSpPr/>
            <p:nvPr/>
          </p:nvSpPr>
          <p:spPr>
            <a:xfrm>
              <a:off x="10921999" y="5098659"/>
              <a:ext cx="403943" cy="403943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사각형 설명선 153"/>
            <p:cNvSpPr/>
            <p:nvPr/>
          </p:nvSpPr>
          <p:spPr>
            <a:xfrm>
              <a:off x="9993830" y="4604164"/>
              <a:ext cx="747899" cy="556313"/>
            </a:xfrm>
            <a:prstGeom prst="wedgeRectCallout">
              <a:avLst>
                <a:gd name="adj1" fmla="val 80530"/>
                <a:gd name="adj2" fmla="val 5609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닫기</a:t>
              </a:r>
              <a:endParaRPr lang="en-US" altLang="ko-KR" sz="1200" dirty="0" smtClean="0"/>
            </a:p>
            <a:p>
              <a:pPr algn="ctr"/>
              <a:r>
                <a:rPr lang="ko-KR" altLang="en-US" sz="1200" smtClean="0"/>
                <a:t>버튼</a:t>
              </a:r>
              <a:endParaRPr lang="ko-KR" altLang="en-US" sz="1200" dirty="0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1453771" y="6559163"/>
              <a:ext cx="922973" cy="71981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즉시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조합</a:t>
              </a:r>
              <a:endParaRPr lang="ko-KR" altLang="en-US" sz="16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418" y="-805128"/>
            <a:ext cx="4413887" cy="109127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072695" y="2983454"/>
            <a:ext cx="1547251" cy="317621"/>
            <a:chOff x="9072695" y="2983454"/>
            <a:chExt cx="1547251" cy="317621"/>
          </a:xfrm>
        </p:grpSpPr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97" t="91453" r="34833" b="4255"/>
            <a:stretch/>
          </p:blipFill>
          <p:spPr>
            <a:xfrm>
              <a:off x="9072695" y="2998496"/>
              <a:ext cx="569090" cy="286946"/>
            </a:xfrm>
            <a:prstGeom prst="rect">
              <a:avLst/>
            </a:prstGeom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3"/>
            <a:srcRect l="6318" t="5436" r="28830" b="5179"/>
            <a:stretch/>
          </p:blipFill>
          <p:spPr>
            <a:xfrm>
              <a:off x="9641785" y="3001399"/>
              <a:ext cx="758029" cy="283369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55" t="91026" r="34580" b="4223"/>
            <a:stretch/>
          </p:blipFill>
          <p:spPr>
            <a:xfrm rot="10800000">
              <a:off x="10375007" y="2983454"/>
              <a:ext cx="220251" cy="317621"/>
            </a:xfrm>
            <a:prstGeom prst="rect">
              <a:avLst/>
            </a:prstGeom>
          </p:spPr>
        </p:pic>
        <p:sp>
          <p:nvSpPr>
            <p:cNvPr id="175" name="TextBox 174"/>
            <p:cNvSpPr txBox="1"/>
            <p:nvPr/>
          </p:nvSpPr>
          <p:spPr>
            <a:xfrm>
              <a:off x="10350321" y="2992558"/>
              <a:ext cx="26962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0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64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233359" y="85725"/>
            <a:ext cx="8882049" cy="6686550"/>
            <a:chOff x="1233359" y="85725"/>
            <a:chExt cx="8882049" cy="6686550"/>
          </a:xfrm>
        </p:grpSpPr>
        <p:grpSp>
          <p:nvGrpSpPr>
            <p:cNvPr id="2" name="그룹 1"/>
            <p:cNvGrpSpPr/>
            <p:nvPr/>
          </p:nvGrpSpPr>
          <p:grpSpPr>
            <a:xfrm>
              <a:off x="1233359" y="85725"/>
              <a:ext cx="4761041" cy="6686550"/>
              <a:chOff x="1233359" y="85725"/>
              <a:chExt cx="4761041" cy="6686550"/>
            </a:xfrm>
          </p:grpSpPr>
          <p:grpSp>
            <p:nvGrpSpPr>
              <p:cNvPr id="165" name="그룹 164"/>
              <p:cNvGrpSpPr/>
              <p:nvPr/>
            </p:nvGrpSpPr>
            <p:grpSpPr>
              <a:xfrm>
                <a:off x="1233359" y="85725"/>
                <a:ext cx="4761041" cy="6686550"/>
                <a:chOff x="1233359" y="85725"/>
                <a:chExt cx="4761041" cy="6686550"/>
              </a:xfrm>
            </p:grpSpPr>
            <p:pic>
              <p:nvPicPr>
                <p:cNvPr id="166" name="그림 16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6712"/>
                <a:stretch/>
              </p:blipFill>
              <p:spPr>
                <a:xfrm>
                  <a:off x="1233359" y="85725"/>
                  <a:ext cx="4761041" cy="6686550"/>
                </a:xfrm>
                <a:prstGeom prst="rect">
                  <a:avLst/>
                </a:prstGeom>
              </p:spPr>
            </p:pic>
            <p:sp>
              <p:nvSpPr>
                <p:cNvPr id="167" name="직사각형 166"/>
                <p:cNvSpPr/>
                <p:nvPr/>
              </p:nvSpPr>
              <p:spPr>
                <a:xfrm>
                  <a:off x="1344115" y="802843"/>
                  <a:ext cx="4523285" cy="515980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100" dirty="0"/>
                </a:p>
              </p:txBody>
            </p:sp>
            <p:pic>
              <p:nvPicPr>
                <p:cNvPr id="168" name="Picture 2" descr="decomposition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3341" y="330580"/>
                  <a:ext cx="249557" cy="250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그림 16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210" t="2184" r="61139" b="91371"/>
                <a:stretch/>
              </p:blipFill>
              <p:spPr>
                <a:xfrm>
                  <a:off x="3038476" y="231775"/>
                  <a:ext cx="1651000" cy="430943"/>
                </a:xfrm>
                <a:prstGeom prst="rect">
                  <a:avLst/>
                </a:prstGeom>
              </p:spPr>
            </p:pic>
            <p:sp>
              <p:nvSpPr>
                <p:cNvPr id="171" name="TextBox 170"/>
                <p:cNvSpPr txBox="1"/>
                <p:nvPr/>
              </p:nvSpPr>
              <p:spPr>
                <a:xfrm>
                  <a:off x="3362568" y="269445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</a:rPr>
                    <a:t>조합</a:t>
                  </a:r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>
                  <a:off x="1343026" y="1371600"/>
                  <a:ext cx="4400552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>
                  <a:off x="1343027" y="2504148"/>
                  <a:ext cx="4400550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>
                  <a:off x="1343027" y="3627829"/>
                  <a:ext cx="4400550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>
                  <a:off x="1343026" y="4736131"/>
                  <a:ext cx="4400549" cy="107858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>
                  <a:off x="1952625" y="143366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dirty="0" smtClean="0"/>
                    <a:t>아이템 이미지</a:t>
                  </a:r>
                  <a:endParaRPr lang="ko-KR" altLang="en-US" sz="1600" dirty="0"/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>
                  <a:off x="2933700" y="142791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>
                  <a:off x="5801677" y="648518"/>
                  <a:ext cx="122874" cy="53522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>
                  <a:off x="5801674" y="3781425"/>
                  <a:ext cx="122875" cy="1371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>
                  <a:off x="1952625" y="2581310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>
                  <a:off x="2933700" y="2575559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1952625" y="367212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>
                  <a:off x="2933700" y="3666378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>
                  <a:off x="1952625" y="4825525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600" smtClean="0"/>
                    <a:t>아이템 이미지</a:t>
                  </a:r>
                  <a:endParaRPr lang="ko-KR" altLang="en-US" sz="1600"/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2933700" y="4819774"/>
                  <a:ext cx="2724149" cy="874660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600" dirty="0" smtClean="0"/>
                    <a:t>아이템 설명 및</a:t>
                  </a:r>
                  <a:endParaRPr lang="en-US" altLang="ko-KR" sz="1600" dirty="0" smtClean="0"/>
                </a:p>
                <a:p>
                  <a:r>
                    <a:rPr lang="ko-KR" altLang="en-US" sz="1600" dirty="0" smtClean="0"/>
                    <a:t>필요 조건</a:t>
                  </a:r>
                  <a:endParaRPr lang="ko-KR" altLang="en-US" sz="1600" dirty="0"/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>
                  <a:off x="4169919" y="186524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88" name="직사각형 187"/>
                <p:cNvSpPr/>
                <p:nvPr/>
              </p:nvSpPr>
              <p:spPr>
                <a:xfrm>
                  <a:off x="4618517" y="1861678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>
                  <a:off x="5061098" y="1870995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>
                  <a:off x="4169919" y="3008009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>
                  <a:off x="4618517" y="3004443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>
                  <a:off x="5061098" y="301376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>
                  <a:off x="4169919" y="4094345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>
                  <a:off x="4618517" y="4090779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>
                  <a:off x="5061098" y="4100096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4169919" y="5249480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>
                  <a:off x="4618517" y="5245914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5061098" y="5255231"/>
                  <a:ext cx="390967" cy="378393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ko-KR" altLang="en-US" sz="1600" dirty="0"/>
                </a:p>
              </p:txBody>
            </p:sp>
            <p:grpSp>
              <p:nvGrpSpPr>
                <p:cNvPr id="199" name="그룹 198"/>
                <p:cNvGrpSpPr/>
                <p:nvPr/>
              </p:nvGrpSpPr>
              <p:grpSpPr>
                <a:xfrm>
                  <a:off x="4155627" y="713448"/>
                  <a:ext cx="1523049" cy="296201"/>
                  <a:chOff x="1410651" y="713449"/>
                  <a:chExt cx="1523049" cy="296201"/>
                </a:xfrm>
              </p:grpSpPr>
              <p:sp>
                <p:nvSpPr>
                  <p:cNvPr id="214" name="직사각형 213"/>
                  <p:cNvSpPr/>
                  <p:nvPr/>
                </p:nvSpPr>
                <p:spPr>
                  <a:xfrm>
                    <a:off x="1410651" y="713449"/>
                    <a:ext cx="1523049" cy="29620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100" dirty="0" smtClean="0"/>
                      <a:t>조합 가능</a:t>
                    </a:r>
                    <a:endParaRPr lang="ko-KR" altLang="en-US" sz="1100" dirty="0"/>
                  </a:p>
                </p:txBody>
              </p:sp>
              <p:sp>
                <p:nvSpPr>
                  <p:cNvPr id="215" name="직사각형 214"/>
                  <p:cNvSpPr/>
                  <p:nvPr/>
                </p:nvSpPr>
                <p:spPr>
                  <a:xfrm>
                    <a:off x="2556224" y="713449"/>
                    <a:ext cx="377476" cy="29620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/>
                  </a:p>
                </p:txBody>
              </p:sp>
              <p:sp>
                <p:nvSpPr>
                  <p:cNvPr id="216" name="1/2 액자 215"/>
                  <p:cNvSpPr/>
                  <p:nvPr/>
                </p:nvSpPr>
                <p:spPr>
                  <a:xfrm rot="13500000">
                    <a:off x="2664437" y="745389"/>
                    <a:ext cx="154572" cy="154572"/>
                  </a:xfrm>
                  <a:prstGeom prst="halfFrame">
                    <a:avLst>
                      <a:gd name="adj1" fmla="val 8333"/>
                      <a:gd name="adj2" fmla="val 9375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0" name="직사각형 199"/>
                <p:cNvSpPr/>
                <p:nvPr/>
              </p:nvSpPr>
              <p:spPr>
                <a:xfrm>
                  <a:off x="1480042" y="1693350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>
                  <a:off x="1489022" y="2803793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1480042" y="3976435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>
                  <a:off x="1489022" y="5086878"/>
                  <a:ext cx="336656" cy="33665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8934" y="6083367"/>
                  <a:ext cx="389542" cy="688908"/>
                </a:xfrm>
                <a:prstGeom prst="rect">
                  <a:avLst/>
                </a:prstGeom>
              </p:spPr>
            </p:pic>
            <p:sp>
              <p:nvSpPr>
                <p:cNvPr id="213" name="TextBox 212"/>
                <p:cNvSpPr txBox="1"/>
                <p:nvPr/>
              </p:nvSpPr>
              <p:spPr>
                <a:xfrm>
                  <a:off x="2624455" y="6153151"/>
                  <a:ext cx="45397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50" smtClean="0">
                      <a:solidFill>
                        <a:schemeClr val="bg1"/>
                      </a:solidFill>
                    </a:rPr>
                    <a:t>조합</a:t>
                  </a:r>
                  <a:endParaRPr lang="ko-KR" altLang="en-US" sz="105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74" name="Picture 2" descr="http://icons.iconarchive.com/icons/hopstarter/sleek-xp-basic/48/Ok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475" y="152717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7" name="Picture 2" descr="http://icons.iconarchive.com/icons/hopstarter/sleek-xp-basic/48/Ok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9075" y="383857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8" name="Picture 2" descr="http://icons.iconarchive.com/icons/hopstarter/sleek-xp-basic/48/Ok-ico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9075" y="490537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오른쪽 화살표 8"/>
            <p:cNvSpPr/>
            <p:nvPr/>
          </p:nvSpPr>
          <p:spPr>
            <a:xfrm>
              <a:off x="6191878" y="336513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74566" y="3284287"/>
              <a:ext cx="28408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리스트 </a:t>
              </a:r>
              <a:r>
                <a:rPr lang="en-US" altLang="ko-KR" dirty="0" smtClean="0"/>
                <a:t>1, 3, 4</a:t>
              </a:r>
              <a:r>
                <a:rPr lang="ko-KR" altLang="en-US" smtClean="0"/>
                <a:t>번 아이템을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한꺼번에 조합</a:t>
              </a:r>
              <a:endParaRPr lang="ko-KR" altLang="en-US" dirty="0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604768" y="6054292"/>
              <a:ext cx="1979932" cy="4227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조합 비용 </a:t>
              </a:r>
              <a:r>
                <a:rPr lang="en-US" altLang="ko-KR" dirty="0" smtClean="0"/>
                <a:t>: 1000</a:t>
              </a:r>
              <a:endParaRPr lang="ko-KR" altLang="en-US"/>
            </a:p>
          </p:txBody>
        </p:sp>
        <p:sp>
          <p:nvSpPr>
            <p:cNvPr id="219" name="오른쪽 화살표 218"/>
            <p:cNvSpPr/>
            <p:nvPr/>
          </p:nvSpPr>
          <p:spPr>
            <a:xfrm rot="12600000">
              <a:off x="4470836" y="6133334"/>
              <a:ext cx="417373" cy="3735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 설명선 219"/>
            <p:cNvSpPr/>
            <p:nvPr/>
          </p:nvSpPr>
          <p:spPr>
            <a:xfrm>
              <a:off x="5053775" y="6115063"/>
              <a:ext cx="747899" cy="556313"/>
            </a:xfrm>
            <a:prstGeom prst="wedgeRectCallout">
              <a:avLst>
                <a:gd name="adj1" fmla="val -67204"/>
                <a:gd name="adj2" fmla="val 815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클릭</a:t>
              </a:r>
              <a:endParaRPr lang="ko-KR" altLang="en-US" sz="12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978211" y="5480181"/>
            <a:ext cx="2705313" cy="1102470"/>
            <a:chOff x="8978211" y="5480181"/>
            <a:chExt cx="2705313" cy="1102470"/>
          </a:xfrm>
        </p:grpSpPr>
        <p:grpSp>
          <p:nvGrpSpPr>
            <p:cNvPr id="54" name="그룹 53"/>
            <p:cNvGrpSpPr/>
            <p:nvPr/>
          </p:nvGrpSpPr>
          <p:grpSpPr>
            <a:xfrm>
              <a:off x="8978211" y="5480181"/>
              <a:ext cx="2705313" cy="1102470"/>
              <a:chOff x="5407372" y="-930285"/>
              <a:chExt cx="2705313" cy="1102470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5407372" y="-568833"/>
                <a:ext cx="2705313" cy="6603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297217" y="-473761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600" dirty="0" smtClean="0"/>
                  <a:t>A</a:t>
                </a:r>
                <a:endParaRPr lang="ko-KR" altLang="en-US" sz="1600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953597" y="-477327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600" dirty="0" smtClean="0"/>
                  <a:t>B</a:t>
                </a:r>
                <a:endParaRPr lang="ko-KR" altLang="en-US" sz="1600" dirty="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569098" y="-468010"/>
                <a:ext cx="390967" cy="37839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600" dirty="0" smtClean="0"/>
                  <a:t>C</a:t>
                </a:r>
                <a:endParaRPr lang="ko-KR" altLang="en-US" sz="16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467296" y="-386019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3</a:t>
                </a:r>
                <a:endParaRPr lang="ko-KR" altLang="en-US"/>
              </a:p>
            </p:txBody>
          </p:sp>
          <p:sp>
            <p:nvSpPr>
              <p:cNvPr id="63" name="사각형 설명선 62"/>
              <p:cNvSpPr/>
              <p:nvPr/>
            </p:nvSpPr>
            <p:spPr>
              <a:xfrm>
                <a:off x="5407372" y="-930285"/>
                <a:ext cx="1562470" cy="361452"/>
              </a:xfrm>
              <a:prstGeom prst="wedgeRectCallout">
                <a:avLst>
                  <a:gd name="adj1" fmla="val 19182"/>
                  <a:gd name="adj2" fmla="val 98774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A </a:t>
                </a:r>
                <a:r>
                  <a:rPr lang="ko-KR" altLang="en-US" sz="1200" smtClean="0"/>
                  <a:t>재료 아이템</a:t>
                </a:r>
                <a:r>
                  <a:rPr lang="en-US" altLang="ko-KR" sz="1200" dirty="0" smtClean="0"/>
                  <a:t> * 3</a:t>
                </a:r>
              </a:p>
            </p:txBody>
          </p:sp>
          <p:sp>
            <p:nvSpPr>
              <p:cNvPr id="64" name="오른쪽 화살표 63"/>
              <p:cNvSpPr/>
              <p:nvPr/>
            </p:nvSpPr>
            <p:spPr>
              <a:xfrm rot="12600000">
                <a:off x="6632313" y="-201353"/>
                <a:ext cx="417373" cy="37353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1300198" y="603873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1510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 설명선 84"/>
          <p:cNvSpPr/>
          <p:nvPr/>
        </p:nvSpPr>
        <p:spPr>
          <a:xfrm>
            <a:off x="1201031" y="4591129"/>
            <a:ext cx="580382" cy="616704"/>
          </a:xfrm>
          <a:prstGeom prst="wedgeRectCallout">
            <a:avLst>
              <a:gd name="adj1" fmla="val -70629"/>
              <a:gd name="adj2" fmla="val -151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조합 하기 버튼</a:t>
            </a:r>
            <a:endParaRPr lang="ko-KR" altLang="en-US" sz="1200" dirty="0"/>
          </a:p>
        </p:txBody>
      </p:sp>
      <p:grpSp>
        <p:nvGrpSpPr>
          <p:cNvPr id="86" name="그룹 85"/>
          <p:cNvGrpSpPr/>
          <p:nvPr/>
        </p:nvGrpSpPr>
        <p:grpSpPr>
          <a:xfrm>
            <a:off x="2319209" y="0"/>
            <a:ext cx="8934450" cy="6686550"/>
            <a:chOff x="2319209" y="0"/>
            <a:chExt cx="8934450" cy="66865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209" y="0"/>
              <a:ext cx="8934450" cy="668655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29965" y="717118"/>
              <a:ext cx="4523285" cy="515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12" name="Picture 2" descr="decomposition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191" y="244855"/>
              <a:ext cx="249557" cy="25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2366319" y="174797"/>
              <a:ext cx="376881" cy="3871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2184" r="61139" b="91371"/>
            <a:stretch/>
          </p:blipFill>
          <p:spPr>
            <a:xfrm>
              <a:off x="4124326" y="146050"/>
              <a:ext cx="1651000" cy="4309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904999" y="183720"/>
              <a:ext cx="1733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마술 모자 매직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 설명선 15"/>
            <p:cNvSpPr/>
            <p:nvPr/>
          </p:nvSpPr>
          <p:spPr>
            <a:xfrm>
              <a:off x="2953703" y="0"/>
              <a:ext cx="965742" cy="573690"/>
            </a:xfrm>
            <a:prstGeom prst="wedgeRectCallout">
              <a:avLst>
                <a:gd name="adj1" fmla="val -70872"/>
                <a:gd name="adj2" fmla="val 30962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분해 </a:t>
              </a:r>
              <a:r>
                <a:rPr lang="en-US" altLang="ko-KR" sz="1400" dirty="0" smtClean="0"/>
                <a:t>UI</a:t>
              </a:r>
            </a:p>
            <a:p>
              <a:pPr algn="ctr"/>
              <a:r>
                <a:rPr lang="ko-KR" altLang="en-US" sz="1400" dirty="0" smtClean="0"/>
                <a:t>이동 버튼</a:t>
              </a:r>
              <a:endParaRPr lang="ko-KR" altLang="en-US" sz="1400" dirty="0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5775326" y="627723"/>
              <a:ext cx="1112198" cy="296201"/>
              <a:chOff x="1821502" y="713449"/>
              <a:chExt cx="1112198" cy="2962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821502" y="713449"/>
                <a:ext cx="1112198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dirty="0" smtClean="0"/>
                  <a:t>조합 가능</a:t>
                </a:r>
                <a:endParaRPr lang="ko-KR" altLang="en-US" sz="1100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704150" y="713449"/>
                <a:ext cx="229549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0" name="1/2 액자 59"/>
              <p:cNvSpPr/>
              <p:nvPr/>
            </p:nvSpPr>
            <p:spPr>
              <a:xfrm rot="13500000">
                <a:off x="2771611" y="786315"/>
                <a:ext cx="101294" cy="101294"/>
              </a:xfrm>
              <a:prstGeom prst="halfFrame">
                <a:avLst>
                  <a:gd name="adj1" fmla="val 8333"/>
                  <a:gd name="adj2" fmla="val 937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사각형 설명선 47"/>
            <p:cNvSpPr/>
            <p:nvPr/>
          </p:nvSpPr>
          <p:spPr>
            <a:xfrm>
              <a:off x="4490944" y="606546"/>
              <a:ext cx="1043811" cy="383485"/>
            </a:xfrm>
            <a:prstGeom prst="wedgeRectCallout">
              <a:avLst>
                <a:gd name="adj1" fmla="val 66971"/>
                <a:gd name="adj2" fmla="val 14751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필터</a:t>
              </a:r>
              <a:endParaRPr lang="ko-KR" altLang="en-US" sz="1200" dirty="0"/>
            </a:p>
          </p:txBody>
        </p:sp>
        <p:sp>
          <p:nvSpPr>
            <p:cNvPr id="50" name="사각형 설명선 49"/>
            <p:cNvSpPr/>
            <p:nvPr/>
          </p:nvSpPr>
          <p:spPr>
            <a:xfrm>
              <a:off x="9481614" y="4826815"/>
              <a:ext cx="1160763" cy="666748"/>
            </a:xfrm>
            <a:prstGeom prst="wedgeRectCallout">
              <a:avLst>
                <a:gd name="adj1" fmla="val -24677"/>
                <a:gd name="adj2" fmla="val -73935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 </a:t>
              </a:r>
              <a:r>
                <a:rPr lang="ko-KR" altLang="en-US" sz="1200" dirty="0" err="1" smtClean="0"/>
                <a:t>인벤토리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275069" y="302909"/>
              <a:ext cx="1097406" cy="36384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씨앗</a:t>
              </a:r>
              <a:endParaRPr lang="ko-KR" altLang="en-US" sz="16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389494" y="302909"/>
              <a:ext cx="1097406" cy="363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6" t="4986" r="4529" b="89886"/>
            <a:stretch/>
          </p:blipFill>
          <p:spPr>
            <a:xfrm>
              <a:off x="9518427" y="333375"/>
              <a:ext cx="949548" cy="3429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784" y="5997642"/>
              <a:ext cx="389542" cy="68890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710305" y="6067426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585249" y="1087516"/>
              <a:ext cx="3052919" cy="26389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2050" name="Picture 2" descr="http://icons.iconarchive.com/icons/svengraph/this-is-art-2/128/Photomanipulation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1188" y="1867113"/>
              <a:ext cx="1785031" cy="1785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직사각형 68"/>
            <p:cNvSpPr/>
            <p:nvPr/>
          </p:nvSpPr>
          <p:spPr>
            <a:xfrm>
              <a:off x="2585248" y="3903726"/>
              <a:ext cx="3052919" cy="5980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아이템 이름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아이템 설명 및 조합 필요 조건</a:t>
              </a:r>
              <a:endParaRPr lang="ko-KR" altLang="en-US" sz="11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85248" y="4591129"/>
              <a:ext cx="3052919" cy="8656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100" dirty="0"/>
                <a:t>목표 아이템 획득 성공 확률</a:t>
              </a:r>
              <a:r>
                <a:rPr lang="en-US" altLang="ko-KR" sz="1100" dirty="0" smtClean="0"/>
                <a:t>,</a:t>
              </a:r>
              <a:br>
                <a:rPr lang="en-US" altLang="ko-KR" sz="1100" dirty="0" smtClean="0"/>
              </a:br>
              <a:r>
                <a:rPr lang="ko-KR" altLang="en-US" sz="1100" smtClean="0"/>
                <a:t>실패 </a:t>
              </a:r>
              <a:r>
                <a:rPr lang="ko-KR" altLang="en-US" sz="1100"/>
                <a:t>시 나올 수 있는 아이템 종류</a:t>
              </a:r>
              <a:r>
                <a:rPr lang="en-US" altLang="ko-KR" sz="1100" dirty="0" smtClean="0"/>
                <a:t>,</a:t>
              </a:r>
              <a:br>
                <a:rPr lang="en-US" altLang="ko-KR" sz="1100" dirty="0" smtClean="0"/>
              </a:br>
              <a:r>
                <a:rPr lang="ko-KR" altLang="en-US" sz="1100" smtClean="0"/>
                <a:t>재료 </a:t>
              </a:r>
              <a:r>
                <a:rPr lang="ko-KR" altLang="en-US" sz="1100"/>
                <a:t>아이템 획득 방법 등 </a:t>
              </a:r>
              <a:r>
                <a:rPr lang="ko-KR" altLang="en-US" sz="1100" smtClean="0"/>
                <a:t>설명</a:t>
              </a:r>
              <a:endParaRPr lang="ko-KR" altLang="en-US" sz="110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913476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525438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137400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749362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3361324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973286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585248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2" t="89446" r="48094" b="3989"/>
            <a:stretch/>
          </p:blipFill>
          <p:spPr>
            <a:xfrm>
              <a:off x="2471738" y="5980834"/>
              <a:ext cx="3305175" cy="43901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3" t="89446" r="61244" b="3894"/>
            <a:stretch/>
          </p:blipFill>
          <p:spPr>
            <a:xfrm>
              <a:off x="4656212" y="5980834"/>
              <a:ext cx="2130222" cy="4453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12556" y="6090510"/>
              <a:ext cx="792205" cy="2308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매직 사용 </a:t>
              </a:r>
              <a:r>
                <a:rPr lang="en-US" altLang="ko-KR" sz="900" dirty="0" smtClean="0"/>
                <a:t>: </a:t>
              </a:r>
              <a:endParaRPr lang="ko-KR" altLang="en-US" sz="9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14892" y="6067426"/>
              <a:ext cx="971741" cy="2308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5</a:t>
              </a:r>
              <a:r>
                <a:rPr lang="ko-KR" altLang="en-US" sz="900" smtClean="0"/>
                <a:t>회 연속 사용 </a:t>
              </a:r>
              <a:r>
                <a:rPr lang="en-US" altLang="ko-KR" sz="900" dirty="0" smtClean="0"/>
                <a:t>:</a:t>
              </a:r>
              <a:endParaRPr lang="ko-KR" altLang="en-US" sz="90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766558" y="1072787"/>
              <a:ext cx="1243841" cy="47537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87527" y="1078249"/>
              <a:ext cx="122874" cy="47483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87524" y="3695700"/>
              <a:ext cx="122875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50" t="89446" r="61786" b="3989"/>
            <a:stretch/>
          </p:blipFill>
          <p:spPr>
            <a:xfrm>
              <a:off x="5690954" y="5980834"/>
              <a:ext cx="1229710" cy="439016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5301511" y="5489918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 설명선 53"/>
            <p:cNvSpPr/>
            <p:nvPr/>
          </p:nvSpPr>
          <p:spPr>
            <a:xfrm>
              <a:off x="7047797" y="5895165"/>
              <a:ext cx="580382" cy="616704"/>
            </a:xfrm>
            <a:prstGeom prst="wedgeRectCallout">
              <a:avLst>
                <a:gd name="adj1" fmla="val -70629"/>
                <a:gd name="adj2" fmla="val -15132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버튼</a:t>
              </a:r>
              <a:endParaRPr lang="ko-KR" altLang="en-US" sz="1200" dirty="0"/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5882829" y="1116349"/>
              <a:ext cx="922974" cy="1094330"/>
              <a:chOff x="5882829" y="1116349"/>
              <a:chExt cx="922974" cy="109433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dirty="0" smtClean="0"/>
                  <a:t>아이템 이미지</a:t>
                </a:r>
                <a:endParaRPr lang="ko-KR" altLang="en-US" sz="1600" dirty="0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5882830" y="2262901"/>
              <a:ext cx="922973" cy="1094330"/>
              <a:chOff x="5882830" y="1116349"/>
              <a:chExt cx="922973" cy="1094330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882830" y="1116349"/>
                <a:ext cx="922973" cy="1094330"/>
              </a:xfrm>
              <a:prstGeom prst="rect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아이템 </a:t>
                </a:r>
                <a:r>
                  <a:rPr lang="ko-KR" altLang="en-US" sz="1600" dirty="0" smtClean="0"/>
                  <a:t>이미지</a:t>
                </a:r>
                <a:endParaRPr lang="ko-KR" altLang="en-US" sz="1600" dirty="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910263" y="1992482"/>
                <a:ext cx="866775" cy="192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882829" y="3409453"/>
              <a:ext cx="922974" cy="1094330"/>
              <a:chOff x="5882829" y="1116349"/>
              <a:chExt cx="922974" cy="109433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아이템 </a:t>
                </a:r>
                <a:r>
                  <a:rPr lang="ko-KR" altLang="en-US" sz="1600" dirty="0" smtClean="0"/>
                  <a:t>이미지</a:t>
                </a:r>
                <a:endParaRPr lang="ko-KR" altLang="en-US" sz="1600" dirty="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5882829" y="4556004"/>
              <a:ext cx="922974" cy="1094330"/>
              <a:chOff x="5882829" y="1116349"/>
              <a:chExt cx="922974" cy="1094330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아이템 </a:t>
                </a:r>
                <a:r>
                  <a:rPr lang="ko-KR" altLang="en-US" sz="1600" dirty="0" smtClean="0"/>
                  <a:t>이미지</a:t>
                </a:r>
                <a:endParaRPr lang="ko-KR" altLang="en-US" sz="1600" dirty="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sp>
          <p:nvSpPr>
            <p:cNvPr id="96" name="사각형 설명선 95"/>
            <p:cNvSpPr/>
            <p:nvPr/>
          </p:nvSpPr>
          <p:spPr>
            <a:xfrm>
              <a:off x="3072449" y="629720"/>
              <a:ext cx="1043811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연출 </a:t>
              </a:r>
              <a:r>
                <a:rPr lang="en-US" altLang="ko-KR" sz="1200" dirty="0" smtClean="0"/>
                <a:t>UI</a:t>
              </a:r>
              <a:endParaRPr lang="ko-KR" altLang="en-US" sz="1200" dirty="0"/>
            </a:p>
          </p:txBody>
        </p:sp>
        <p:sp>
          <p:nvSpPr>
            <p:cNvPr id="97" name="사각형 설명선 96"/>
            <p:cNvSpPr/>
            <p:nvPr/>
          </p:nvSpPr>
          <p:spPr>
            <a:xfrm>
              <a:off x="2591831" y="3480220"/>
              <a:ext cx="1519876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아이템 이름 및 설명</a:t>
              </a:r>
              <a:r>
                <a:rPr lang="en-US" altLang="ko-KR" sz="1200" dirty="0" smtClean="0"/>
                <a:t>(100 </a:t>
              </a:r>
              <a:r>
                <a:rPr lang="ko-KR" altLang="en-US" sz="1200" smtClean="0"/>
                <a:t>글자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727456" y="1017198"/>
              <a:ext cx="1340094" cy="4850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사각형 설명선 48"/>
            <p:cNvSpPr/>
            <p:nvPr/>
          </p:nvSpPr>
          <p:spPr>
            <a:xfrm>
              <a:off x="7232240" y="2528195"/>
              <a:ext cx="1160763" cy="666748"/>
            </a:xfrm>
            <a:prstGeom prst="wedgeRectCallout">
              <a:avLst>
                <a:gd name="adj1" fmla="val -59141"/>
                <a:gd name="adj2" fmla="val -18221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아이템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리스트</a:t>
              </a:r>
              <a:endParaRPr lang="ko-KR" altLang="en-US" sz="1200" dirty="0"/>
            </a:p>
          </p:txBody>
        </p:sp>
        <p:sp>
          <p:nvSpPr>
            <p:cNvPr id="98" name="사각형 설명선 97"/>
            <p:cNvSpPr/>
            <p:nvPr/>
          </p:nvSpPr>
          <p:spPr>
            <a:xfrm>
              <a:off x="4181586" y="4357657"/>
              <a:ext cx="1519876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설명</a:t>
              </a:r>
              <a:endParaRPr lang="en-US" altLang="ko-KR" sz="1200" dirty="0" smtClean="0"/>
            </a:p>
            <a:p>
              <a:pPr algn="ctr"/>
              <a:r>
                <a:rPr lang="en-US" altLang="ko-KR" sz="1200" dirty="0" smtClean="0"/>
                <a:t>(500 </a:t>
              </a:r>
              <a:r>
                <a:rPr lang="ko-KR" altLang="en-US" sz="1200" smtClean="0"/>
                <a:t>글자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99" name="사각형 설명선 98"/>
            <p:cNvSpPr/>
            <p:nvPr/>
          </p:nvSpPr>
          <p:spPr>
            <a:xfrm>
              <a:off x="4781123" y="5050697"/>
              <a:ext cx="943560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재료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아이콘</a:t>
              </a:r>
              <a:endParaRPr lang="ko-KR" altLang="en-US" sz="1200" dirty="0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39535" y="211009"/>
            <a:ext cx="1243843" cy="3484691"/>
            <a:chOff x="147699" y="-345657"/>
            <a:chExt cx="1243843" cy="3484691"/>
          </a:xfrm>
        </p:grpSpPr>
        <p:sp>
          <p:nvSpPr>
            <p:cNvPr id="101" name="직사각형 100"/>
            <p:cNvSpPr/>
            <p:nvPr/>
          </p:nvSpPr>
          <p:spPr>
            <a:xfrm>
              <a:off x="147699" y="-345657"/>
              <a:ext cx="1243841" cy="34846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268668" y="-340195"/>
              <a:ext cx="122874" cy="34792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268665" y="20022"/>
              <a:ext cx="122875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63971" y="-302095"/>
              <a:ext cx="922973" cy="874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63970" y="574038"/>
              <a:ext cx="922974" cy="2181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63971" y="844457"/>
              <a:ext cx="922973" cy="1094330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91404" y="1720590"/>
              <a:ext cx="866775" cy="192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63971" y="1991009"/>
              <a:ext cx="922973" cy="87466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아이템 이미지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63970" y="2867142"/>
              <a:ext cx="922974" cy="2181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아이템이름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305795" y="4043964"/>
            <a:ext cx="922973" cy="1094330"/>
            <a:chOff x="608207" y="1553523"/>
            <a:chExt cx="922973" cy="1094330"/>
          </a:xfrm>
        </p:grpSpPr>
        <p:sp>
          <p:nvSpPr>
            <p:cNvPr id="113" name="직사각형 112"/>
            <p:cNvSpPr/>
            <p:nvPr/>
          </p:nvSpPr>
          <p:spPr>
            <a:xfrm>
              <a:off x="608207" y="1553523"/>
              <a:ext cx="922973" cy="1094330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635640" y="2429656"/>
              <a:ext cx="866775" cy="192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78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마술 아이콘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6" t="5719" r="33712" b="27917"/>
          <a:stretch/>
        </p:blipFill>
        <p:spPr bwMode="auto">
          <a:xfrm>
            <a:off x="1438275" y="838200"/>
            <a:ext cx="2400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hadezign/hobbies/128/Magic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850" y="122078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icons.iconarchive.com/icons/designcontest/outline/128/Magic-Wand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16781" y="16700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965322" y="-1030872"/>
            <a:ext cx="2438400" cy="3259722"/>
            <a:chOff x="8639175" y="2593611"/>
            <a:chExt cx="2438400" cy="3259722"/>
          </a:xfrm>
        </p:grpSpPr>
        <p:pic>
          <p:nvPicPr>
            <p:cNvPr id="8" name="Picture 6" descr="12 Magic Ha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175" y="34149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9166225" y="3414933"/>
              <a:ext cx="1400175" cy="7411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315450" y="3693673"/>
              <a:ext cx="863600" cy="62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604375" y="3954022"/>
              <a:ext cx="254000" cy="6433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Military-Smoke-Explosion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7698" y="2593611"/>
              <a:ext cx="1930642" cy="1930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직사각형 28"/>
          <p:cNvSpPr/>
          <p:nvPr/>
        </p:nvSpPr>
        <p:spPr>
          <a:xfrm>
            <a:off x="4318211" y="474396"/>
            <a:ext cx="1449323" cy="1705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8169" y="668189"/>
            <a:ext cx="729407" cy="720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5" y="2179679"/>
            <a:ext cx="1247775" cy="138112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t="3144" r="13475" b="72975"/>
          <a:stretch/>
        </p:blipFill>
        <p:spPr>
          <a:xfrm>
            <a:off x="6507136" y="233103"/>
            <a:ext cx="2257479" cy="8327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3" t="58769" r="34849" b="33831"/>
          <a:stretch/>
        </p:blipFill>
        <p:spPr>
          <a:xfrm>
            <a:off x="9434328" y="2609733"/>
            <a:ext cx="1298575" cy="37782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5814602" y="91233"/>
            <a:ext cx="2438400" cy="2438400"/>
            <a:chOff x="8639175" y="3414933"/>
            <a:chExt cx="2438400" cy="2438400"/>
          </a:xfrm>
        </p:grpSpPr>
        <p:pic>
          <p:nvPicPr>
            <p:cNvPr id="45" name="Picture 6" descr="12 Magic Ha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9175" y="34149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9166225" y="3414933"/>
              <a:ext cx="1400175" cy="7411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315450" y="3693673"/>
              <a:ext cx="863600" cy="62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604375" y="3954022"/>
              <a:ext cx="254000" cy="6433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73407" y="3043458"/>
            <a:ext cx="12434784" cy="3828316"/>
            <a:chOff x="473407" y="3043458"/>
            <a:chExt cx="12434784" cy="3828316"/>
          </a:xfrm>
        </p:grpSpPr>
        <p:pic>
          <p:nvPicPr>
            <p:cNvPr id="1030" name="Picture 6" descr="12 Magic Hat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325" y="382587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icons.iconarchive.com/icons/designcontest/outline/128/Magic-Wand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>
              <a:off x="4180324" y="3764671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오른쪽 화살표 3"/>
            <p:cNvSpPr/>
            <p:nvPr/>
          </p:nvSpPr>
          <p:spPr>
            <a:xfrm rot="4500000">
              <a:off x="4751628" y="4550525"/>
              <a:ext cx="445834" cy="3881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5300000">
              <a:off x="4508447" y="3765151"/>
              <a:ext cx="445834" cy="3881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67119" y="6225443"/>
              <a:ext cx="1832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마술봉으로</a:t>
              </a:r>
              <a:r>
                <a:rPr lang="ko-KR" altLang="en-US" sz="1200" dirty="0" smtClean="0"/>
                <a:t> 마술 모자를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2~3</a:t>
              </a:r>
              <a:r>
                <a:rPr lang="ko-KR" altLang="en-US" sz="1200" smtClean="0"/>
                <a:t>번 치는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2D </a:t>
              </a:r>
              <a:r>
                <a:rPr lang="ko-KR" altLang="en-US" sz="1200" smtClean="0"/>
                <a:t>애니메이션 진행</a:t>
              </a:r>
              <a:endParaRPr lang="ko-KR" altLang="en-US" sz="120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7171" y="3043458"/>
              <a:ext cx="2438611" cy="3261643"/>
            </a:xfrm>
            <a:prstGeom prst="rect">
              <a:avLst/>
            </a:prstGeom>
          </p:spPr>
        </p:pic>
        <p:sp>
          <p:nvSpPr>
            <p:cNvPr id="25" name="오른쪽 화살표 24"/>
            <p:cNvSpPr/>
            <p:nvPr/>
          </p:nvSpPr>
          <p:spPr>
            <a:xfrm>
              <a:off x="5549648" y="4341942"/>
              <a:ext cx="917652" cy="7834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50199" y="6305101"/>
              <a:ext cx="1733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마술 모자에서 펑 터짐</a:t>
              </a:r>
              <a:endParaRPr lang="ko-KR" altLang="en-US" sz="1200" dirty="0"/>
            </a:p>
          </p:txBody>
        </p:sp>
        <p:sp>
          <p:nvSpPr>
            <p:cNvPr id="27" name="오른쪽 화살표 26"/>
            <p:cNvSpPr/>
            <p:nvPr/>
          </p:nvSpPr>
          <p:spPr>
            <a:xfrm>
              <a:off x="8789774" y="4423527"/>
              <a:ext cx="917652" cy="7834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9707426" y="3825875"/>
              <a:ext cx="2438400" cy="2438400"/>
              <a:chOff x="8639175" y="3414933"/>
              <a:chExt cx="2438400" cy="2438400"/>
            </a:xfrm>
          </p:grpSpPr>
          <p:pic>
            <p:nvPicPr>
              <p:cNvPr id="35" name="Picture 6" descr="12 Magic Hat ic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9175" y="3414933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9166225" y="3414933"/>
                <a:ext cx="1400175" cy="74114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315450" y="3693673"/>
                <a:ext cx="863600" cy="62432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604375" y="3954022"/>
                <a:ext cx="254000" cy="6433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9821656" y="6305100"/>
              <a:ext cx="2279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마술 모자 위에 조합으로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획득한 </a:t>
              </a:r>
              <a:r>
                <a:rPr lang="en-US" altLang="ko-KR" sz="1200" dirty="0" smtClean="0"/>
                <a:t>5</a:t>
              </a:r>
              <a:r>
                <a:rPr lang="ko-KR" altLang="en-US" sz="1200" smtClean="0"/>
                <a:t>개의 아이템이 </a:t>
              </a:r>
              <a:r>
                <a:rPr lang="ko-KR" altLang="en-US" sz="1200" dirty="0" smtClean="0"/>
                <a:t>표시됨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3407" y="4547073"/>
              <a:ext cx="11079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5</a:t>
              </a:r>
              <a:r>
                <a:rPr lang="ko-KR" altLang="en-US" b="1" smtClean="0"/>
                <a:t>회 연손</a:t>
              </a:r>
              <a:endParaRPr lang="en-US" altLang="ko-KR" b="1" dirty="0" smtClean="0"/>
            </a:p>
            <a:p>
              <a:pPr algn="ctr"/>
              <a:r>
                <a:rPr lang="ko-KR" altLang="en-US" b="1" smtClean="0"/>
                <a:t>조합하기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클릭</a:t>
              </a:r>
              <a:endParaRPr lang="ko-KR" altLang="en-US" b="1" dirty="0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1585645" y="4556590"/>
              <a:ext cx="917652" cy="7834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517663" y="3375615"/>
              <a:ext cx="3390528" cy="2591899"/>
              <a:chOff x="11674331" y="3099055"/>
              <a:chExt cx="4512793" cy="3449818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4030" b="58209" l="43182" r="5888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45038" r="41725" b="42638"/>
              <a:stretch/>
            </p:blipFill>
            <p:spPr>
              <a:xfrm>
                <a:off x="13111889" y="4080606"/>
                <a:ext cx="1636791" cy="1501798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44503" y="3903770"/>
                <a:ext cx="1298561" cy="377985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4030" b="58209" l="43182" r="5888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45038" r="41725" b="42638"/>
              <a:stretch/>
            </p:blipFill>
            <p:spPr>
              <a:xfrm>
                <a:off x="11674331" y="5047075"/>
                <a:ext cx="1636791" cy="1501798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6945" y="4870239"/>
                <a:ext cx="1298561" cy="37798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4030" b="58209" l="43182" r="5888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45038" r="41725" b="42638"/>
              <a:stretch/>
            </p:blipFill>
            <p:spPr>
              <a:xfrm>
                <a:off x="11714865" y="3275891"/>
                <a:ext cx="1636791" cy="1501798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47479" y="3099055"/>
                <a:ext cx="1298561" cy="377985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4030" b="58209" l="43182" r="5888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45038" r="41725" b="42638"/>
              <a:stretch/>
            </p:blipFill>
            <p:spPr>
              <a:xfrm>
                <a:off x="14444717" y="5008341"/>
                <a:ext cx="1636791" cy="1501798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677331" y="4831505"/>
                <a:ext cx="1298561" cy="377985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4030" b="58209" l="43182" r="5888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00" t="45038" r="41725" b="42638"/>
              <a:stretch/>
            </p:blipFill>
            <p:spPr>
              <a:xfrm>
                <a:off x="14550333" y="3275891"/>
                <a:ext cx="1636791" cy="1501798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82947" y="3099055"/>
                <a:ext cx="1298561" cy="3779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416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201" y="23066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조합을 통해 나와야 하는 것들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69493" y="165717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 작물 씨앗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02660" y="202650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 작물 물감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5827" y="165717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 작물 업그레이드 확률 아이템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25050" y="239584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R, G, B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69493" y="276517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smtClean="0"/>
              <a:t>시즌 씨앗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62185" y="402418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 </a:t>
            </a:r>
            <a:r>
              <a:rPr lang="ko-KR" altLang="en-US" dirty="0" err="1" smtClean="0"/>
              <a:t>헬퍼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03690" y="4393517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요정 조합 </a:t>
            </a:r>
            <a:r>
              <a:rPr lang="en-US" altLang="ko-KR" dirty="0" smtClean="0"/>
              <a:t>-&gt; </a:t>
            </a:r>
            <a:r>
              <a:rPr lang="ko-KR" altLang="en-US" smtClean="0"/>
              <a:t>특정 기능을 가진 헬퍼로 변환</a:t>
            </a:r>
            <a:endParaRPr lang="ko-KR" altLang="en-US" dirty="0"/>
          </a:p>
        </p:txBody>
      </p:sp>
      <p:pic>
        <p:nvPicPr>
          <p:cNvPr id="12" name="Picture 4" descr="http://icons.iconarchive.com/icons/zeusbox/christmas/48/fairy-icon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58" y="5062223"/>
            <a:ext cx="590001" cy="5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icons.iconarchive.com/icons/zeusbox/christmas/48/fairy-icon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315" y="5061158"/>
            <a:ext cx="590001" cy="5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덧셈 기호 13"/>
          <p:cNvSpPr/>
          <p:nvPr/>
        </p:nvSpPr>
        <p:spPr>
          <a:xfrm>
            <a:off x="4000110" y="5098080"/>
            <a:ext cx="516155" cy="51615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등호 14"/>
          <p:cNvSpPr/>
          <p:nvPr/>
        </p:nvSpPr>
        <p:spPr>
          <a:xfrm>
            <a:off x="5225050" y="4898957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4" descr="http://icons.iconarchive.com/icons/zeusbox/christmas/48/fairy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26" y="5061157"/>
            <a:ext cx="590001" cy="58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933038" y="4393517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지정 작물 </a:t>
            </a:r>
            <a:r>
              <a:rPr lang="ko-KR" altLang="en-US" sz="1100" dirty="0" err="1" smtClean="0"/>
              <a:t>마법걸기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7933038" y="4762849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조합 재료 요정 기능은 다 보유</a:t>
            </a:r>
            <a:endParaRPr lang="ko-KR" alt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7933038" y="5132181"/>
            <a:ext cx="2408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일정 확률로 </a:t>
            </a:r>
            <a:r>
              <a:rPr lang="ko-KR" altLang="en-US" sz="1100" dirty="0" err="1" smtClean="0"/>
              <a:t>메르헨</a:t>
            </a:r>
            <a:r>
              <a:rPr lang="ko-KR" altLang="en-US" sz="1100" dirty="0" smtClean="0"/>
              <a:t> 획득 확률 증가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933038" y="5501513"/>
            <a:ext cx="1729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R, G, B</a:t>
            </a:r>
            <a:r>
              <a:rPr lang="ko-KR" altLang="en-US" sz="1100" smtClean="0"/>
              <a:t>의 색을 바꿔준다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6535825" y="2765173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조합 </a:t>
            </a:r>
            <a:r>
              <a:rPr lang="ko-KR" altLang="en-US" dirty="0" err="1" smtClean="0"/>
              <a:t>헬퍼</a:t>
            </a:r>
            <a:r>
              <a:rPr lang="ko-KR" altLang="en-US" dirty="0" smtClean="0"/>
              <a:t> 성공 확률 증가 아이템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3038" y="5870216"/>
            <a:ext cx="1768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화분 </a:t>
            </a:r>
            <a:r>
              <a:rPr lang="en-US" altLang="ko-KR" sz="1100" dirty="0" smtClean="0"/>
              <a:t>or </a:t>
            </a:r>
            <a:r>
              <a:rPr lang="ko-KR" altLang="en-US" sz="1100" smtClean="0"/>
              <a:t>가구를 바꿔준다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954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439229" y="562925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1444667" y="6115050"/>
            <a:ext cx="895350" cy="857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66700" y="209764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행운석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6700" y="16690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씨앗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6700" y="2466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엠포인트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" y="29988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물감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" y="33681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업글</a:t>
            </a:r>
            <a:endParaRPr lang="ko-KR" altLang="en-US" dirty="0"/>
          </a:p>
        </p:txBody>
      </p:sp>
      <p:pic>
        <p:nvPicPr>
          <p:cNvPr id="3074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067" y="16986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489584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mpt1st/construction/128/paint-bucket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2" y="336815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0932495" y="1730374"/>
            <a:ext cx="914400" cy="2095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955355" y="3399154"/>
            <a:ext cx="914400" cy="2095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962975" y="4930774"/>
            <a:ext cx="914400" cy="20955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b="21547"/>
          <a:stretch/>
        </p:blipFill>
        <p:spPr>
          <a:xfrm>
            <a:off x="11210459" y="261238"/>
            <a:ext cx="981541" cy="683961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-1011748" y="4658791"/>
            <a:ext cx="903863" cy="857250"/>
            <a:chOff x="6134838" y="4224298"/>
            <a:chExt cx="903863" cy="857250"/>
          </a:xfrm>
        </p:grpSpPr>
        <p:grpSp>
          <p:nvGrpSpPr>
            <p:cNvPr id="29" name="그룹 28"/>
            <p:cNvGrpSpPr/>
            <p:nvPr/>
          </p:nvGrpSpPr>
          <p:grpSpPr>
            <a:xfrm>
              <a:off x="6134838" y="4224298"/>
              <a:ext cx="903863" cy="857250"/>
              <a:chOff x="3646313" y="4025384"/>
              <a:chExt cx="903863" cy="85725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3646313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1014" y="4046219"/>
                <a:ext cx="459065" cy="459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3953643" y="4210529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/>
            <p:cNvSpPr txBox="1"/>
            <p:nvPr/>
          </p:nvSpPr>
          <p:spPr>
            <a:xfrm>
              <a:off x="6707357" y="4751186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B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7162" y="4658791"/>
            <a:ext cx="924658" cy="857250"/>
            <a:chOff x="7203748" y="4224298"/>
            <a:chExt cx="924658" cy="857250"/>
          </a:xfrm>
        </p:grpSpPr>
        <p:grpSp>
          <p:nvGrpSpPr>
            <p:cNvPr id="26" name="그룹 25"/>
            <p:cNvGrpSpPr/>
            <p:nvPr/>
          </p:nvGrpSpPr>
          <p:grpSpPr>
            <a:xfrm>
              <a:off x="7203748" y="4224298"/>
              <a:ext cx="924658" cy="857250"/>
              <a:chOff x="2531459" y="4025384"/>
              <a:chExt cx="924658" cy="85725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531459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78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9308" y="4049286"/>
                <a:ext cx="473537" cy="473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2859584" y="4239870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TextBox 52"/>
            <p:cNvSpPr txBox="1"/>
            <p:nvPr/>
          </p:nvSpPr>
          <p:spPr>
            <a:xfrm>
              <a:off x="7784221" y="4755305"/>
              <a:ext cx="29206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G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rcRect l="54400" t="47988" r="-13" b="-198"/>
          <a:stretch/>
        </p:blipFill>
        <p:spPr>
          <a:xfrm>
            <a:off x="99039" y="3967975"/>
            <a:ext cx="856488" cy="340581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1323975" y="0"/>
            <a:ext cx="9540987" cy="6858000"/>
            <a:chOff x="1323975" y="0"/>
            <a:chExt cx="9540987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7038" y="0"/>
              <a:ext cx="9537924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362075" y="1853684"/>
              <a:ext cx="3295650" cy="316599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770119" y="619125"/>
              <a:ext cx="1097406" cy="3238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씨앗</a:t>
              </a:r>
              <a:endParaRPr lang="ko-KR" altLang="en-US" sz="16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84544" y="619125"/>
              <a:ext cx="1097406" cy="3238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" t="28889" r="84853" b="48055"/>
            <a:stretch/>
          </p:blipFill>
          <p:spPr>
            <a:xfrm>
              <a:off x="1416605" y="1907143"/>
              <a:ext cx="1323975" cy="15811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20" t="63785" r="66268" b="29486"/>
            <a:stretch/>
          </p:blipFill>
          <p:spPr>
            <a:xfrm>
              <a:off x="1683003" y="4547324"/>
              <a:ext cx="1384183" cy="461395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3107178" y="1853685"/>
              <a:ext cx="1563246" cy="321679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3380400" y="4008154"/>
              <a:ext cx="895350" cy="857250"/>
              <a:chOff x="1416605" y="4025384"/>
              <a:chExt cx="895350" cy="85725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416605" y="4025384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1" name="Picture 6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420" y="4050844"/>
                <a:ext cx="486002" cy="486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paint icon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300000">
                <a:off x="1704707" y="4220592"/>
                <a:ext cx="596533" cy="596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직사각형 36"/>
            <p:cNvSpPr/>
            <p:nvPr/>
          </p:nvSpPr>
          <p:spPr>
            <a:xfrm>
              <a:off x="4548971" y="1853683"/>
              <a:ext cx="118259" cy="322786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552163" y="1859101"/>
              <a:ext cx="118259" cy="277481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371128" y="1966487"/>
              <a:ext cx="895350" cy="857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3080" name="Picture 8" descr="seed icon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9968" y="2026096"/>
              <a:ext cx="734459" cy="734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/>
            <p:cNvGrpSpPr/>
            <p:nvPr/>
          </p:nvGrpSpPr>
          <p:grpSpPr>
            <a:xfrm>
              <a:off x="3366417" y="3003655"/>
              <a:ext cx="895350" cy="857250"/>
              <a:chOff x="6052132" y="3102293"/>
              <a:chExt cx="895350" cy="85725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6052132" y="3102293"/>
                <a:ext cx="895350" cy="857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ko-KR" altLang="en-US" sz="1100" dirty="0"/>
              </a:p>
            </p:txBody>
          </p:sp>
          <p:pic>
            <p:nvPicPr>
              <p:cNvPr id="3082" name="Picture 10" descr="medicine icon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419" y="3160929"/>
                <a:ext cx="734459" cy="734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3918849" y="4508170"/>
              <a:ext cx="2792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</a:rPr>
                <a:t>R</a:t>
              </a:r>
              <a:endParaRPr lang="ko-KR" altLang="en-US" sz="1200">
                <a:solidFill>
                  <a:schemeClr val="bg1"/>
                </a:solidFill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6"/>
            <a:srcRect r="54387" b="47790"/>
            <a:stretch/>
          </p:blipFill>
          <p:spPr>
            <a:xfrm>
              <a:off x="1410494" y="3520324"/>
              <a:ext cx="856488" cy="340581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/>
            <a:srcRect l="49101" t="1297" r="447" b="47790"/>
            <a:stretch/>
          </p:blipFill>
          <p:spPr>
            <a:xfrm>
              <a:off x="2126368" y="3918570"/>
              <a:ext cx="947350" cy="33212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6"/>
            <a:srcRect t="47988" r="54387" b="-198"/>
            <a:stretch/>
          </p:blipFill>
          <p:spPr>
            <a:xfrm>
              <a:off x="1410494" y="4250881"/>
              <a:ext cx="856488" cy="340581"/>
            </a:xfrm>
            <a:prstGeom prst="rect">
              <a:avLst/>
            </a:prstGeom>
          </p:spPr>
        </p:pic>
        <p:sp>
          <p:nvSpPr>
            <p:cNvPr id="48" name="타원 47"/>
            <p:cNvSpPr/>
            <p:nvPr/>
          </p:nvSpPr>
          <p:spPr>
            <a:xfrm>
              <a:off x="1741680" y="4731763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2351279" y="4717154"/>
              <a:ext cx="136029" cy="13602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771331" y="4757159"/>
              <a:ext cx="84464" cy="844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사각형 설명선 63"/>
            <p:cNvSpPr/>
            <p:nvPr/>
          </p:nvSpPr>
          <p:spPr>
            <a:xfrm>
              <a:off x="4872107" y="2711982"/>
              <a:ext cx="1236916" cy="808342"/>
            </a:xfrm>
            <a:prstGeom prst="wedgeRectCallout">
              <a:avLst>
                <a:gd name="adj1" fmla="val -70872"/>
                <a:gd name="adj2" fmla="val 30962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mtClean="0"/>
                <a:t>업그레이드 재료 </a:t>
              </a:r>
              <a:r>
                <a:rPr lang="ko-KR" altLang="en-US" sz="1400" dirty="0" err="1" smtClean="0"/>
                <a:t>등록창</a:t>
              </a:r>
              <a:endParaRPr lang="ko-KR" altLang="en-US" sz="1400" dirty="0"/>
            </a:p>
          </p:txBody>
        </p:sp>
        <p:sp>
          <p:nvSpPr>
            <p:cNvPr id="66" name="사각형 설명선 65"/>
            <p:cNvSpPr/>
            <p:nvPr/>
          </p:nvSpPr>
          <p:spPr>
            <a:xfrm>
              <a:off x="7605189" y="3874315"/>
              <a:ext cx="1160763" cy="666748"/>
            </a:xfrm>
            <a:prstGeom prst="wedgeRectCallout">
              <a:avLst>
                <a:gd name="adj1" fmla="val -24677"/>
                <a:gd name="adj2" fmla="val -73935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내 </a:t>
              </a:r>
              <a:r>
                <a:rPr lang="ko-KR" altLang="en-US" sz="1200" dirty="0" err="1" smtClean="0"/>
                <a:t>인벤토리</a:t>
              </a:r>
              <a:endParaRPr lang="ko-KR" altLang="en-US" sz="1200" dirty="0"/>
            </a:p>
          </p:txBody>
        </p:sp>
        <p:sp>
          <p:nvSpPr>
            <p:cNvPr id="68" name="사각형 설명선 67"/>
            <p:cNvSpPr/>
            <p:nvPr/>
          </p:nvSpPr>
          <p:spPr>
            <a:xfrm>
              <a:off x="1422387" y="2967469"/>
              <a:ext cx="1519876" cy="383485"/>
            </a:xfrm>
            <a:prstGeom prst="wedgeRectCallout">
              <a:avLst>
                <a:gd name="adj1" fmla="val 18790"/>
                <a:gd name="adj2" fmla="val 80323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조합 비용 및 </a:t>
              </a:r>
              <a:r>
                <a:rPr lang="ko-KR" altLang="en-US" sz="1200" dirty="0" err="1" smtClean="0"/>
                <a:t>행운석</a:t>
              </a:r>
              <a:r>
                <a:rPr lang="ko-KR" altLang="en-US" sz="1200" dirty="0" smtClean="0"/>
                <a:t> 사용 </a:t>
              </a:r>
              <a:r>
                <a:rPr lang="en-US" altLang="ko-KR" sz="1200" dirty="0" smtClean="0"/>
                <a:t>UI</a:t>
              </a:r>
              <a:endParaRPr lang="ko-KR" altLang="en-US" sz="1200" dirty="0"/>
            </a:p>
          </p:txBody>
        </p:sp>
        <p:sp>
          <p:nvSpPr>
            <p:cNvPr id="70" name="사각형 설명선 69"/>
            <p:cNvSpPr/>
            <p:nvPr/>
          </p:nvSpPr>
          <p:spPr>
            <a:xfrm>
              <a:off x="3633565" y="5247448"/>
              <a:ext cx="941439" cy="383485"/>
            </a:xfrm>
            <a:prstGeom prst="wedgeRectCallout">
              <a:avLst>
                <a:gd name="adj1" fmla="val -68169"/>
                <a:gd name="adj2" fmla="val -16545"/>
              </a:avLst>
            </a:prstGeom>
            <a:solidFill>
              <a:srgbClr val="FF0000"/>
            </a:solidFill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조합 버튼</a:t>
              </a:r>
              <a:endParaRPr lang="ko-KR" altLang="en-US" sz="1200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323975" y="3486150"/>
              <a:ext cx="1838325" cy="1571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9569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8447</TotalTime>
  <Words>716</Words>
  <Application>Microsoft Office PowerPoint</Application>
  <PresentationFormat>와이드스크린</PresentationFormat>
  <Paragraphs>337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652</cp:revision>
  <dcterms:created xsi:type="dcterms:W3CDTF">2016-12-16T01:29:19Z</dcterms:created>
  <dcterms:modified xsi:type="dcterms:W3CDTF">2018-05-02T03:49:34Z</dcterms:modified>
</cp:coreProperties>
</file>